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 id="2147483864" r:id="rId2"/>
  </p:sldMasterIdLst>
  <p:notesMasterIdLst>
    <p:notesMasterId r:id="rId39"/>
  </p:notesMasterIdLst>
  <p:sldIdLst>
    <p:sldId id="256" r:id="rId3"/>
    <p:sldId id="257" r:id="rId4"/>
    <p:sldId id="259" r:id="rId5"/>
    <p:sldId id="325" r:id="rId6"/>
    <p:sldId id="326" r:id="rId7"/>
    <p:sldId id="327" r:id="rId8"/>
    <p:sldId id="328" r:id="rId9"/>
    <p:sldId id="329" r:id="rId10"/>
    <p:sldId id="334" r:id="rId11"/>
    <p:sldId id="335" r:id="rId12"/>
    <p:sldId id="336" r:id="rId13"/>
    <p:sldId id="330" r:id="rId14"/>
    <p:sldId id="331" r:id="rId15"/>
    <p:sldId id="332" r:id="rId16"/>
    <p:sldId id="333" r:id="rId17"/>
    <p:sldId id="339" r:id="rId18"/>
    <p:sldId id="340" r:id="rId19"/>
    <p:sldId id="341" r:id="rId20"/>
    <p:sldId id="342" r:id="rId21"/>
    <p:sldId id="343" r:id="rId22"/>
    <p:sldId id="274" r:id="rId23"/>
    <p:sldId id="275" r:id="rId24"/>
    <p:sldId id="276" r:id="rId25"/>
    <p:sldId id="295" r:id="rId26"/>
    <p:sldId id="294" r:id="rId27"/>
    <p:sldId id="278" r:id="rId28"/>
    <p:sldId id="296" r:id="rId29"/>
    <p:sldId id="279" r:id="rId30"/>
    <p:sldId id="283" r:id="rId31"/>
    <p:sldId id="280" r:id="rId32"/>
    <p:sldId id="281" r:id="rId33"/>
    <p:sldId id="282" r:id="rId34"/>
    <p:sldId id="285" r:id="rId35"/>
    <p:sldId id="286" r:id="rId36"/>
    <p:sldId id="284" r:id="rId37"/>
    <p:sldId id="28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51"/>
    <p:restoredTop sz="95707"/>
  </p:normalViewPr>
  <p:slideViewPr>
    <p:cSldViewPr snapToGrid="0">
      <p:cViewPr varScale="1">
        <p:scale>
          <a:sx n="109" d="100"/>
          <a:sy n="109"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DEDD4-2C78-554A-AEF5-E26038B7904F}" type="datetimeFigureOut">
              <a:rPr lang="en-US" smtClean="0"/>
              <a:t>9/13/23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D5457-4DAD-004C-BBBC-61324B6F235D}" type="slidenum">
              <a:rPr lang="en-US" smtClean="0"/>
              <a:t>‹#›</a:t>
            </a:fld>
            <a:endParaRPr lang="en-US"/>
          </a:p>
        </p:txBody>
      </p:sp>
    </p:spTree>
    <p:extLst>
      <p:ext uri="{BB962C8B-B14F-4D97-AF65-F5344CB8AC3E}">
        <p14:creationId xmlns:p14="http://schemas.microsoft.com/office/powerpoint/2010/main" val="65392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why we use visualization, some of it’s benefits. And we  looked at what are hopefully some compelling examples as to why it’s helpful. </a:t>
            </a:r>
          </a:p>
          <a:p>
            <a:r>
              <a:rPr lang="en-US" dirty="0"/>
              <a:t>Now, let’s talk about how to visualize data. </a:t>
            </a:r>
          </a:p>
          <a:p>
            <a:r>
              <a:rPr lang="en-US" dirty="0"/>
              <a:t>The first things I want  you to think about when you’re selecting a visualization are your goal, i.e. what you want to show, and the type of data you are working with.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641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that visualizations can be deceptive is through the aspect ratio chosen for them. </a:t>
            </a:r>
          </a:p>
          <a:p>
            <a:endParaRPr lang="en-US" dirty="0"/>
          </a:p>
          <a:p>
            <a:r>
              <a:rPr lang="en-US" dirty="0"/>
              <a:t>For example here I’m showing one chart with 3 different aspect ratios. You can see when I stretch the chart width-wise, my changes look much less dramatic. </a:t>
            </a:r>
          </a:p>
          <a:p>
            <a:r>
              <a:rPr lang="en-US" dirty="0"/>
              <a:t>Likewise, when I squish it  width-wise my changes look far more dramatic.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540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another way to bias a chart is by choosing unexpected or unusual axis ranges. For example here I have the same data plotted 4 times. In each plot I use a different range of values on the y-axis. </a:t>
            </a:r>
          </a:p>
          <a:p>
            <a:r>
              <a:rPr lang="en-US" dirty="0"/>
              <a:t>The first is chosen to make engineering look even smaller, the second is chosen to make health look even better, and the third employs both of these tricks at once.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8533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Strange categorization where one group is far larger than the others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874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Doesn’t start at 0, </a:t>
            </a:r>
          </a:p>
          <a:p>
            <a:r>
              <a:rPr lang="en-US" dirty="0"/>
              <a:t>Strange categories that don’t span a lot of area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39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 tiny range shown on the y-axis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987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594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talking about goals. To determine your goal try to answer the question what am I trying to communicate or facilitate? </a:t>
            </a:r>
          </a:p>
          <a:p>
            <a:r>
              <a:rPr lang="en-US" dirty="0"/>
              <a:t>Your ultimate goal is going to help narrow what type of visualization is appropriate for your needs.  </a:t>
            </a:r>
          </a:p>
          <a:p>
            <a:r>
              <a:rPr lang="en-US" dirty="0"/>
              <a:t>For example, I’ve written three common goals here, comparison, trend, outliers. You can see that each has a </a:t>
            </a:r>
          </a:p>
          <a:p>
            <a:r>
              <a:rPr lang="en-US" dirty="0"/>
              <a:t>&lt;Go through each&gt;  </a:t>
            </a:r>
          </a:p>
          <a:p>
            <a:r>
              <a:rPr lang="en-US" dirty="0"/>
              <a:t>Sankey = flows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793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thing to think about is what kinds of data you are trying to visualize </a:t>
            </a:r>
          </a:p>
          <a:p>
            <a:r>
              <a:rPr lang="en-US" dirty="0"/>
              <a:t>Similar to goal, the types of data you want to show will limit the number of appropriate visualizations you can make </a:t>
            </a:r>
          </a:p>
          <a:p>
            <a:r>
              <a:rPr lang="en-US" dirty="0"/>
              <a:t>The main types of data we will think about for today are categorical, ordinal, and quantitative </a:t>
            </a:r>
          </a:p>
          <a:p>
            <a:r>
              <a:rPr lang="en-US" dirty="0"/>
              <a:t>Categorical data is data that fits into categories that have no inherent ordering. Ex. Fruit, Other examples?</a:t>
            </a:r>
          </a:p>
          <a:p>
            <a:r>
              <a:rPr lang="en-US" dirty="0"/>
              <a:t>Ordinal data is data that fit into categories that do have an inherent ordering. Ex. Baby, toddler, child, adult. Other examples?</a:t>
            </a:r>
          </a:p>
          <a:p>
            <a:r>
              <a:rPr lang="en-US" dirty="0"/>
              <a:t>Quantitative data is continuous data. Ex. Temperature, costs, counts. Other examples? </a:t>
            </a:r>
          </a:p>
          <a:p>
            <a:endParaRPr lang="en-US" dirty="0"/>
          </a:p>
          <a:p>
            <a:r>
              <a:rPr lang="en-US" dirty="0"/>
              <a:t>Now, let’s look at how these two things (goals and data types) play into choosing bar charts and line charts.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272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ground this by looking at an example. </a:t>
            </a:r>
          </a:p>
          <a:p>
            <a:r>
              <a:rPr lang="en-US" dirty="0"/>
              <a:t>What are the categorical attributes in this dataset?</a:t>
            </a:r>
          </a:p>
          <a:p>
            <a:r>
              <a:rPr lang="en-US" dirty="0"/>
              <a:t>How about quantitative and ordinal? </a:t>
            </a:r>
          </a:p>
          <a:p>
            <a:endParaRPr lang="en-US" dirty="0"/>
          </a:p>
          <a:p>
            <a:r>
              <a:rPr lang="en-US" dirty="0"/>
              <a:t>Next, let’s look at how these two things (goals and data types) play into choosing two common visualizations: bar charts and line charts.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3992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bar charts. </a:t>
            </a:r>
          </a:p>
          <a:p>
            <a:r>
              <a:rPr lang="en-US" dirty="0"/>
              <a:t>We use bar charts when our goal is to enable comparisons of quantitative data between categorical or ordinal groups. </a:t>
            </a:r>
          </a:p>
          <a:p>
            <a:endParaRPr lang="en-US" dirty="0"/>
          </a:p>
          <a:p>
            <a:r>
              <a:rPr lang="en-US" dirty="0"/>
              <a:t>Let’s say for example that we want to compare share or women by major category from the previous dataset. </a:t>
            </a:r>
          </a:p>
          <a:p>
            <a:r>
              <a:rPr lang="en-US" dirty="0"/>
              <a:t>We can do this with a bar chart that shows our groups, major category, on the x-axis, and our quantitative data, share of women, on the y axis. </a:t>
            </a:r>
          </a:p>
          <a:p>
            <a:r>
              <a:rPr lang="en-US" dirty="0"/>
              <a:t>Notice how this set up makes it really easy to compare the share of women across these different majors.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20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line charts. </a:t>
            </a:r>
          </a:p>
          <a:p>
            <a:r>
              <a:rPr lang="en-US" dirty="0"/>
              <a:t>Line charts are appropriate when we want to view a trend in quantitative data versus some other quantitative or ordinal data. </a:t>
            </a:r>
          </a:p>
          <a:p>
            <a:endParaRPr lang="en-US" dirty="0"/>
          </a:p>
          <a:p>
            <a:r>
              <a:rPr lang="en-US" dirty="0"/>
              <a:t>Let’s say for example here we want to see the trend in share of women as median earnings increases. A line chart with median earning on the x-axis and share of women on the y-axis accomplishes this goal.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153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 want us to think about is avoiding bias and trickery in the visualization we make, and when we’re reading visualizations designed by others. </a:t>
            </a:r>
          </a:p>
          <a:p>
            <a:endParaRPr lang="en-US" dirty="0"/>
          </a:p>
          <a:p>
            <a:r>
              <a:rPr lang="en-US" dirty="0"/>
              <a:t>The first thing to think about when you look at any visualization is your data source and potential biases. Who collected the data being visualized? Was it collected in a way that creates biases? Things to look for include over collection of one group and lack of representation of other groups, poor (or undisclosed) data cleaning practices, etc.. </a:t>
            </a:r>
          </a:p>
          <a:p>
            <a:endParaRPr lang="en-US" dirty="0"/>
          </a:p>
          <a:p>
            <a:r>
              <a:rPr lang="en-US" dirty="0"/>
              <a:t>For example, if we look at this example dataset, can anyone point out any biases?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120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we don’t have access to raw data, careful critical reading of visualizations can show biases present in the under laying data. </a:t>
            </a:r>
          </a:p>
          <a:p>
            <a:endParaRPr lang="en-US" dirty="0"/>
          </a:p>
          <a:p>
            <a:r>
              <a:rPr lang="en-US" dirty="0"/>
              <a:t>For example, you could look at either of these charts and postulate that the underlaying data might only be divided into women and not women and therefore misses groups of people.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1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point to think about is designing contentiously and reading critically. </a:t>
            </a:r>
          </a:p>
          <a:p>
            <a:r>
              <a:rPr lang="en-US" dirty="0"/>
              <a:t>We know goals and data types inform what kind of visualization is appropriate to use. And we can use this information to inform our reading of visualizations. </a:t>
            </a:r>
          </a:p>
          <a:p>
            <a:r>
              <a:rPr lang="en-US" dirty="0"/>
              <a:t>For example, can anyone point out the issue with this chart based on what we just discussed with respect to line charts?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743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819D-2AD1-A44B-AF2D-AE60087042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F963F3-C760-1F4B-B284-303354FB9D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E5E50D-2796-E646-BB2A-DDC9586402D5}"/>
              </a:ext>
            </a:extLst>
          </p:cNvPr>
          <p:cNvSpPr>
            <a:spLocks noGrp="1"/>
          </p:cNvSpPr>
          <p:nvPr>
            <p:ph type="dt" sz="half" idx="10"/>
          </p:nvPr>
        </p:nvSpPr>
        <p:spPr/>
        <p:txBody>
          <a:bodyPr/>
          <a:lstStyle/>
          <a:p>
            <a:fld id="{779C1A6C-A8BE-4C4F-B81B-3E01ED95C802}" type="datetimeFigureOut">
              <a:rPr lang="en-US" smtClean="0"/>
              <a:t>9/13/23</a:t>
            </a:fld>
            <a:endParaRPr lang="en-US"/>
          </a:p>
        </p:txBody>
      </p:sp>
      <p:sp>
        <p:nvSpPr>
          <p:cNvPr id="5" name="Footer Placeholder 4">
            <a:extLst>
              <a:ext uri="{FF2B5EF4-FFF2-40B4-BE49-F238E27FC236}">
                <a16:creationId xmlns:a16="http://schemas.microsoft.com/office/drawing/2014/main" id="{EC789D53-6C36-9B42-AD2D-DA06AA486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E013D-244E-B245-8B6D-8B4ABB85709E}"/>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068452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2317-8374-F74C-8CBC-076A19BB7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D796F0-2A20-5F45-9218-F47056E438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B7049-E8D5-184B-B181-6756CDAE2087}"/>
              </a:ext>
            </a:extLst>
          </p:cNvPr>
          <p:cNvSpPr>
            <a:spLocks noGrp="1"/>
          </p:cNvSpPr>
          <p:nvPr>
            <p:ph type="dt" sz="half" idx="10"/>
          </p:nvPr>
        </p:nvSpPr>
        <p:spPr/>
        <p:txBody>
          <a:bodyPr/>
          <a:lstStyle/>
          <a:p>
            <a:fld id="{779C1A6C-A8BE-4C4F-B81B-3E01ED95C802}" type="datetimeFigureOut">
              <a:rPr lang="en-US" smtClean="0"/>
              <a:t>9/13/23</a:t>
            </a:fld>
            <a:endParaRPr lang="en-US"/>
          </a:p>
        </p:txBody>
      </p:sp>
      <p:sp>
        <p:nvSpPr>
          <p:cNvPr id="5" name="Footer Placeholder 4">
            <a:extLst>
              <a:ext uri="{FF2B5EF4-FFF2-40B4-BE49-F238E27FC236}">
                <a16:creationId xmlns:a16="http://schemas.microsoft.com/office/drawing/2014/main" id="{4E42A36C-5253-F547-969F-D9F1768A3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50D35-A388-174D-9C0E-85253AADD0DF}"/>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7912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B13C-7F05-5D44-8970-27A265454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A7251F-E68C-B54D-86D4-C0C4868576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0A4C7-33C2-D547-982B-6D3870BC6AF1}"/>
              </a:ext>
            </a:extLst>
          </p:cNvPr>
          <p:cNvSpPr>
            <a:spLocks noGrp="1"/>
          </p:cNvSpPr>
          <p:nvPr>
            <p:ph type="dt" sz="half" idx="10"/>
          </p:nvPr>
        </p:nvSpPr>
        <p:spPr/>
        <p:txBody>
          <a:bodyPr/>
          <a:lstStyle/>
          <a:p>
            <a:fld id="{779C1A6C-A8BE-4C4F-B81B-3E01ED95C802}" type="datetimeFigureOut">
              <a:rPr lang="en-US" smtClean="0"/>
              <a:t>9/13/23</a:t>
            </a:fld>
            <a:endParaRPr lang="en-US"/>
          </a:p>
        </p:txBody>
      </p:sp>
      <p:sp>
        <p:nvSpPr>
          <p:cNvPr id="5" name="Footer Placeholder 4">
            <a:extLst>
              <a:ext uri="{FF2B5EF4-FFF2-40B4-BE49-F238E27FC236}">
                <a16:creationId xmlns:a16="http://schemas.microsoft.com/office/drawing/2014/main" id="{DFF179D5-6F38-7D44-9D03-5E2CAC2C4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603D8-1BDD-184A-9D4E-71D43DB75D03}"/>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180957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DF3C-88AB-F247-B613-B4B7729061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02A65-FBC9-624F-93A5-3866676524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FF652B-FA21-A84D-82AC-20CA60C7EC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AB1774-E44D-694A-896B-FFB9BA2FC9D5}"/>
              </a:ext>
            </a:extLst>
          </p:cNvPr>
          <p:cNvSpPr>
            <a:spLocks noGrp="1"/>
          </p:cNvSpPr>
          <p:nvPr>
            <p:ph type="dt" sz="half" idx="10"/>
          </p:nvPr>
        </p:nvSpPr>
        <p:spPr/>
        <p:txBody>
          <a:bodyPr/>
          <a:lstStyle/>
          <a:p>
            <a:fld id="{779C1A6C-A8BE-4C4F-B81B-3E01ED95C802}" type="datetimeFigureOut">
              <a:rPr lang="en-US" smtClean="0"/>
              <a:t>9/13/23</a:t>
            </a:fld>
            <a:endParaRPr lang="en-US"/>
          </a:p>
        </p:txBody>
      </p:sp>
      <p:sp>
        <p:nvSpPr>
          <p:cNvPr id="6" name="Footer Placeholder 5">
            <a:extLst>
              <a:ext uri="{FF2B5EF4-FFF2-40B4-BE49-F238E27FC236}">
                <a16:creationId xmlns:a16="http://schemas.microsoft.com/office/drawing/2014/main" id="{9664A559-DA92-9346-A69A-1C51638B1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0D6F6-B72F-5D42-B1CB-6ECBC9FCF449}"/>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412842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DC183-3A0B-4F42-9A82-EA91CE4D90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1CB03-F377-C740-9E16-E21E8276AE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B65953-9C00-4448-A216-6DAA102B95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CB569-EED5-9549-B153-6C406D04AC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9F1F9-6807-0147-874B-CFDC182BE3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78B72D-14CD-C64F-9319-2AEED33A164F}"/>
              </a:ext>
            </a:extLst>
          </p:cNvPr>
          <p:cNvSpPr>
            <a:spLocks noGrp="1"/>
          </p:cNvSpPr>
          <p:nvPr>
            <p:ph type="dt" sz="half" idx="10"/>
          </p:nvPr>
        </p:nvSpPr>
        <p:spPr/>
        <p:txBody>
          <a:bodyPr/>
          <a:lstStyle/>
          <a:p>
            <a:fld id="{779C1A6C-A8BE-4C4F-B81B-3E01ED95C802}" type="datetimeFigureOut">
              <a:rPr lang="en-US" smtClean="0"/>
              <a:t>9/13/23</a:t>
            </a:fld>
            <a:endParaRPr lang="en-US"/>
          </a:p>
        </p:txBody>
      </p:sp>
      <p:sp>
        <p:nvSpPr>
          <p:cNvPr id="8" name="Footer Placeholder 7">
            <a:extLst>
              <a:ext uri="{FF2B5EF4-FFF2-40B4-BE49-F238E27FC236}">
                <a16:creationId xmlns:a16="http://schemas.microsoft.com/office/drawing/2014/main" id="{E7529DB7-F3DA-EA4E-848E-18EB13D51D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F8D40F-3E9D-BA4B-9715-D71C2B8F222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127273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F2DD-C837-7542-BFDD-39710EE020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6A99C-CA36-4046-9F59-6E647C5E42C4}"/>
              </a:ext>
            </a:extLst>
          </p:cNvPr>
          <p:cNvSpPr>
            <a:spLocks noGrp="1"/>
          </p:cNvSpPr>
          <p:nvPr>
            <p:ph type="dt" sz="half" idx="10"/>
          </p:nvPr>
        </p:nvSpPr>
        <p:spPr/>
        <p:txBody>
          <a:bodyPr/>
          <a:lstStyle/>
          <a:p>
            <a:fld id="{779C1A6C-A8BE-4C4F-B81B-3E01ED95C802}" type="datetimeFigureOut">
              <a:rPr lang="en-US" smtClean="0"/>
              <a:t>9/13/23</a:t>
            </a:fld>
            <a:endParaRPr lang="en-US"/>
          </a:p>
        </p:txBody>
      </p:sp>
      <p:sp>
        <p:nvSpPr>
          <p:cNvPr id="4" name="Footer Placeholder 3">
            <a:extLst>
              <a:ext uri="{FF2B5EF4-FFF2-40B4-BE49-F238E27FC236}">
                <a16:creationId xmlns:a16="http://schemas.microsoft.com/office/drawing/2014/main" id="{45FC5E2F-C84D-D745-BA74-A0473AEEBE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9C6B3B-E014-5641-A7F5-B605FC18929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432139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BE2CDD-AD7A-1F47-9580-08EEB15D417A}"/>
              </a:ext>
            </a:extLst>
          </p:cNvPr>
          <p:cNvSpPr>
            <a:spLocks noGrp="1"/>
          </p:cNvSpPr>
          <p:nvPr>
            <p:ph type="dt" sz="half" idx="10"/>
          </p:nvPr>
        </p:nvSpPr>
        <p:spPr/>
        <p:txBody>
          <a:bodyPr/>
          <a:lstStyle/>
          <a:p>
            <a:fld id="{779C1A6C-A8BE-4C4F-B81B-3E01ED95C802}" type="datetimeFigureOut">
              <a:rPr lang="en-US" smtClean="0"/>
              <a:t>9/13/23</a:t>
            </a:fld>
            <a:endParaRPr lang="en-US"/>
          </a:p>
        </p:txBody>
      </p:sp>
      <p:sp>
        <p:nvSpPr>
          <p:cNvPr id="3" name="Footer Placeholder 2">
            <a:extLst>
              <a:ext uri="{FF2B5EF4-FFF2-40B4-BE49-F238E27FC236}">
                <a16:creationId xmlns:a16="http://schemas.microsoft.com/office/drawing/2014/main" id="{C7C5E566-761D-8646-857A-EE25D49B4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3BDDE-FE46-A144-A581-8335348C545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232523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7FE4-9C58-F84E-8DD8-A0573DD48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5E4C8D-5DB4-3548-B11E-29ED270D2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E23163-A817-6742-9C49-097818232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C60EBB-D702-E04E-91C6-B9ECFC640220}"/>
              </a:ext>
            </a:extLst>
          </p:cNvPr>
          <p:cNvSpPr>
            <a:spLocks noGrp="1"/>
          </p:cNvSpPr>
          <p:nvPr>
            <p:ph type="dt" sz="half" idx="10"/>
          </p:nvPr>
        </p:nvSpPr>
        <p:spPr/>
        <p:txBody>
          <a:bodyPr/>
          <a:lstStyle/>
          <a:p>
            <a:fld id="{779C1A6C-A8BE-4C4F-B81B-3E01ED95C802}" type="datetimeFigureOut">
              <a:rPr lang="en-US" smtClean="0"/>
              <a:t>9/13/23</a:t>
            </a:fld>
            <a:endParaRPr lang="en-US"/>
          </a:p>
        </p:txBody>
      </p:sp>
      <p:sp>
        <p:nvSpPr>
          <p:cNvPr id="6" name="Footer Placeholder 5">
            <a:extLst>
              <a:ext uri="{FF2B5EF4-FFF2-40B4-BE49-F238E27FC236}">
                <a16:creationId xmlns:a16="http://schemas.microsoft.com/office/drawing/2014/main" id="{DB077E2A-B091-6B42-8675-25B085687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6B3D5-9112-694F-8B53-2B8833A846C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464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B875-37AD-5546-8E0D-8B0B5F7BB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8FABC0-6940-3843-A73C-5029B9697E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CCACC0-A908-0F41-93C8-D821BCF8D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2432CE-EB24-F94C-8EBE-B68FFEBE849C}"/>
              </a:ext>
            </a:extLst>
          </p:cNvPr>
          <p:cNvSpPr>
            <a:spLocks noGrp="1"/>
          </p:cNvSpPr>
          <p:nvPr>
            <p:ph type="dt" sz="half" idx="10"/>
          </p:nvPr>
        </p:nvSpPr>
        <p:spPr/>
        <p:txBody>
          <a:bodyPr/>
          <a:lstStyle/>
          <a:p>
            <a:fld id="{779C1A6C-A8BE-4C4F-B81B-3E01ED95C802}" type="datetimeFigureOut">
              <a:rPr lang="en-US" smtClean="0"/>
              <a:t>9/13/23</a:t>
            </a:fld>
            <a:endParaRPr lang="en-US"/>
          </a:p>
        </p:txBody>
      </p:sp>
      <p:sp>
        <p:nvSpPr>
          <p:cNvPr id="6" name="Footer Placeholder 5">
            <a:extLst>
              <a:ext uri="{FF2B5EF4-FFF2-40B4-BE49-F238E27FC236}">
                <a16:creationId xmlns:a16="http://schemas.microsoft.com/office/drawing/2014/main" id="{8C746ED9-A053-5F44-80E0-404BC5ADB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14CA1-8473-7A49-AD37-409E14BA1FBB}"/>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2099713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E4BC-4A03-DD4C-9DD3-37937896ED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CDC9AC-68A2-0143-AF59-3E5134AE2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5DCBC-E0A9-3F44-B7FA-5A01E042EFB9}"/>
              </a:ext>
            </a:extLst>
          </p:cNvPr>
          <p:cNvSpPr>
            <a:spLocks noGrp="1"/>
          </p:cNvSpPr>
          <p:nvPr>
            <p:ph type="dt" sz="half" idx="10"/>
          </p:nvPr>
        </p:nvSpPr>
        <p:spPr/>
        <p:txBody>
          <a:bodyPr/>
          <a:lstStyle/>
          <a:p>
            <a:fld id="{779C1A6C-A8BE-4C4F-B81B-3E01ED95C802}" type="datetimeFigureOut">
              <a:rPr lang="en-US" smtClean="0"/>
              <a:t>9/13/23</a:t>
            </a:fld>
            <a:endParaRPr lang="en-US"/>
          </a:p>
        </p:txBody>
      </p:sp>
      <p:sp>
        <p:nvSpPr>
          <p:cNvPr id="5" name="Footer Placeholder 4">
            <a:extLst>
              <a:ext uri="{FF2B5EF4-FFF2-40B4-BE49-F238E27FC236}">
                <a16:creationId xmlns:a16="http://schemas.microsoft.com/office/drawing/2014/main" id="{600670B0-3715-6442-B9A2-28C9749F1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1F3C5-5172-DB45-9328-45334E3A8AB4}"/>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656749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55784-448E-3E4A-8654-1A3A8FC0D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F9A4F-E64D-0A4F-9555-C319CD18DF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38C58-F591-AA42-A17A-4631BDF1BA81}"/>
              </a:ext>
            </a:extLst>
          </p:cNvPr>
          <p:cNvSpPr>
            <a:spLocks noGrp="1"/>
          </p:cNvSpPr>
          <p:nvPr>
            <p:ph type="dt" sz="half" idx="10"/>
          </p:nvPr>
        </p:nvSpPr>
        <p:spPr/>
        <p:txBody>
          <a:bodyPr/>
          <a:lstStyle/>
          <a:p>
            <a:fld id="{779C1A6C-A8BE-4C4F-B81B-3E01ED95C802}" type="datetimeFigureOut">
              <a:rPr lang="en-US" smtClean="0"/>
              <a:t>9/13/23</a:t>
            </a:fld>
            <a:endParaRPr lang="en-US"/>
          </a:p>
        </p:txBody>
      </p:sp>
      <p:sp>
        <p:nvSpPr>
          <p:cNvPr id="5" name="Footer Placeholder 4">
            <a:extLst>
              <a:ext uri="{FF2B5EF4-FFF2-40B4-BE49-F238E27FC236}">
                <a16:creationId xmlns:a16="http://schemas.microsoft.com/office/drawing/2014/main" id="{918A4A40-8ED6-AC44-A0E6-9FE95F078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BC24C-363F-8448-8D56-3C141BDCC40D}"/>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357494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9/13/23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9/13/23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9/13/23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9/13/23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9/13/23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9/13/23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166492-3868-C148-AED2-25BEA88F06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A4CD6-EE77-5E4D-B4DE-4324E9702A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D6851-B013-B44A-8CA9-CD364A7A3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C1A6C-A8BE-4C4F-B81B-3E01ED95C802}" type="datetimeFigureOut">
              <a:rPr lang="en-US" smtClean="0"/>
              <a:t>9/13/23</a:t>
            </a:fld>
            <a:endParaRPr lang="en-US"/>
          </a:p>
        </p:txBody>
      </p:sp>
      <p:sp>
        <p:nvSpPr>
          <p:cNvPr id="5" name="Footer Placeholder 4">
            <a:extLst>
              <a:ext uri="{FF2B5EF4-FFF2-40B4-BE49-F238E27FC236}">
                <a16:creationId xmlns:a16="http://schemas.microsoft.com/office/drawing/2014/main" id="{2E18ADDA-C5AD-324A-A5BB-B83A0CE826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CBA524-8E10-A848-958C-48D85D3E00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7D7EAC-F5B7-B640-A7D8-02170BC76F26}" type="slidenum">
              <a:rPr lang="en-US" smtClean="0"/>
              <a:t>‹#›</a:t>
            </a:fld>
            <a:endParaRPr lang="en-US"/>
          </a:p>
        </p:txBody>
      </p:sp>
    </p:spTree>
    <p:extLst>
      <p:ext uri="{BB962C8B-B14F-4D97-AF65-F5344CB8AC3E}">
        <p14:creationId xmlns:p14="http://schemas.microsoft.com/office/powerpoint/2010/main" val="327369897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2.png"/><Relationship Id="rId26" Type="http://schemas.openxmlformats.org/officeDocument/2006/relationships/image" Target="../media/image26.png"/><Relationship Id="rId3" Type="http://schemas.openxmlformats.org/officeDocument/2006/relationships/image" Target="../media/image15.png"/><Relationship Id="rId21" Type="http://schemas.openxmlformats.org/officeDocument/2006/relationships/image" Target="../media/image35.sv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31.svg"/><Relationship Id="rId25" Type="http://schemas.openxmlformats.org/officeDocument/2006/relationships/image" Target="../media/image39.sv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8.png"/><Relationship Id="rId5" Type="http://schemas.openxmlformats.org/officeDocument/2006/relationships/image" Target="../media/image17.png"/><Relationship Id="rId15" Type="http://schemas.openxmlformats.org/officeDocument/2006/relationships/image" Target="../media/image29.svg"/><Relationship Id="rId23" Type="http://schemas.openxmlformats.org/officeDocument/2006/relationships/image" Target="../media/image37.svg"/><Relationship Id="rId10" Type="http://schemas.openxmlformats.org/officeDocument/2006/relationships/image" Target="../media/image22.svg"/><Relationship Id="rId19" Type="http://schemas.openxmlformats.org/officeDocument/2006/relationships/image" Target="../media/image33.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2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hyperlink" Target="https://github.com/fivethirtyeight/data/blob/master/college-majors/women-stem.csv"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6.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0.png"/><Relationship Id="rId4" Type="http://schemas.openxmlformats.org/officeDocument/2006/relationships/hyperlink" Target="https://github.com/fivethirtyeight/data/blob/master/college-majors/women-stem.cs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ivethirtyeight/data/blob/master/college-majors/women-stem.csv" TargetMode="External"/><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lstStyle/>
          <a:p>
            <a:r>
              <a:rPr lang="en-US" dirty="0"/>
              <a:t>Data Science for Everyone </a:t>
            </a:r>
            <a:r>
              <a:rPr lang="en-US"/>
              <a:t>– Visualization Pt 2</a:t>
            </a:r>
            <a:endParaRPr lang="en-US" dirty="0"/>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4" name="TextBox 3">
            <a:extLst>
              <a:ext uri="{FF2B5EF4-FFF2-40B4-BE49-F238E27FC236}">
                <a16:creationId xmlns:a16="http://schemas.microsoft.com/office/drawing/2014/main" id="{090FDF96-9C47-D1ED-AEDB-B47FB74B96C3}"/>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only the facts </a:t>
            </a:r>
          </a:p>
          <a:p>
            <a:pPr marL="0" indent="0">
              <a:buNone/>
            </a:pPr>
            <a:endParaRPr lang="en-US" sz="2800" dirty="0"/>
          </a:p>
        </p:txBody>
      </p:sp>
      <p:pic>
        <p:nvPicPr>
          <p:cNvPr id="5" name="Picture 4" descr="Map&#10;&#10;Description automatically generated">
            <a:extLst>
              <a:ext uri="{FF2B5EF4-FFF2-40B4-BE49-F238E27FC236}">
                <a16:creationId xmlns:a16="http://schemas.microsoft.com/office/drawing/2014/main" id="{BE263477-104F-5DF6-0F14-D45CCB0E6259}"/>
              </a:ext>
            </a:extLst>
          </p:cNvPr>
          <p:cNvPicPr>
            <a:picLocks noChangeAspect="1"/>
          </p:cNvPicPr>
          <p:nvPr/>
        </p:nvPicPr>
        <p:blipFill>
          <a:blip r:embed="rId2"/>
          <a:stretch>
            <a:fillRect/>
          </a:stretch>
        </p:blipFill>
        <p:spPr>
          <a:xfrm>
            <a:off x="4374318" y="1828800"/>
            <a:ext cx="5963223" cy="4732152"/>
          </a:xfrm>
          <a:prstGeom prst="rect">
            <a:avLst/>
          </a:prstGeom>
        </p:spPr>
      </p:pic>
      <p:sp>
        <p:nvSpPr>
          <p:cNvPr id="4" name="Rounded Rectangular Callout 3">
            <a:extLst>
              <a:ext uri="{FF2B5EF4-FFF2-40B4-BE49-F238E27FC236}">
                <a16:creationId xmlns:a16="http://schemas.microsoft.com/office/drawing/2014/main" id="{989A3513-5F8C-6BA9-391C-E24DFB27B431}"/>
              </a:ext>
            </a:extLst>
          </p:cNvPr>
          <p:cNvSpPr/>
          <p:nvPr/>
        </p:nvSpPr>
        <p:spPr>
          <a:xfrm>
            <a:off x="10018645" y="2491409"/>
            <a:ext cx="2080591" cy="937591"/>
          </a:xfrm>
          <a:prstGeom prst="wedgeRoundRectCallout">
            <a:avLst>
              <a:gd name="adj1" fmla="val -99296"/>
              <a:gd name="adj2" fmla="val -66223"/>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Most </a:t>
            </a:r>
            <a:r>
              <a:rPr lang="en-US" sz="2400" i="1" dirty="0">
                <a:solidFill>
                  <a:srgbClr val="C00000"/>
                </a:solidFill>
              </a:rPr>
              <a:t>electoral votes </a:t>
            </a:r>
            <a:r>
              <a:rPr lang="en-US" sz="2400" dirty="0"/>
              <a:t>win</a:t>
            </a:r>
          </a:p>
        </p:txBody>
      </p:sp>
      <p:sp>
        <p:nvSpPr>
          <p:cNvPr id="7" name="Rounded Rectangular Callout 6">
            <a:extLst>
              <a:ext uri="{FF2B5EF4-FFF2-40B4-BE49-F238E27FC236}">
                <a16:creationId xmlns:a16="http://schemas.microsoft.com/office/drawing/2014/main" id="{CBD50752-3B80-803D-7D06-975E1C435656}"/>
              </a:ext>
            </a:extLst>
          </p:cNvPr>
          <p:cNvSpPr/>
          <p:nvPr/>
        </p:nvSpPr>
        <p:spPr>
          <a:xfrm>
            <a:off x="1716679" y="4397443"/>
            <a:ext cx="2947481" cy="1470673"/>
          </a:xfrm>
          <a:prstGeom prst="wedgeRoundRectCallout">
            <a:avLst>
              <a:gd name="adj1" fmla="val 58029"/>
              <a:gd name="adj2" fmla="val -88838"/>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Colors highlight </a:t>
            </a:r>
            <a:r>
              <a:rPr lang="en-US" sz="2400" i="1" dirty="0">
                <a:solidFill>
                  <a:srgbClr val="C00000"/>
                </a:solidFill>
              </a:rPr>
              <a:t>land</a:t>
            </a:r>
            <a:r>
              <a:rPr lang="en-US" sz="2400" dirty="0">
                <a:solidFill>
                  <a:srgbClr val="C00000"/>
                </a:solidFill>
              </a:rPr>
              <a:t> </a:t>
            </a:r>
            <a:r>
              <a:rPr lang="en-US" sz="2400" i="1" dirty="0">
                <a:solidFill>
                  <a:srgbClr val="C00000"/>
                </a:solidFill>
              </a:rPr>
              <a:t>area</a:t>
            </a:r>
            <a:r>
              <a:rPr lang="en-US" sz="2400" i="1" dirty="0"/>
              <a:t> </a:t>
            </a:r>
            <a:r>
              <a:rPr lang="en-US" sz="2400" dirty="0"/>
              <a:t>per state,</a:t>
            </a:r>
            <a:r>
              <a:rPr lang="en-US" sz="2400" i="1" dirty="0"/>
              <a:t> </a:t>
            </a:r>
            <a:r>
              <a:rPr lang="en-US" sz="2400" dirty="0"/>
              <a:t>not electoral votes  </a:t>
            </a:r>
          </a:p>
        </p:txBody>
      </p:sp>
      <p:sp>
        <p:nvSpPr>
          <p:cNvPr id="8" name="TextBox 7">
            <a:extLst>
              <a:ext uri="{FF2B5EF4-FFF2-40B4-BE49-F238E27FC236}">
                <a16:creationId xmlns:a16="http://schemas.microsoft.com/office/drawing/2014/main" id="{0FC88580-140B-9A9A-12FA-9B8FD561B634}"/>
              </a:ext>
            </a:extLst>
          </p:cNvPr>
          <p:cNvSpPr txBox="1"/>
          <p:nvPr/>
        </p:nvSpPr>
        <p:spPr>
          <a:xfrm>
            <a:off x="9912626" y="6151090"/>
            <a:ext cx="2319130" cy="646331"/>
          </a:xfrm>
          <a:prstGeom prst="rect">
            <a:avLst/>
          </a:prstGeom>
          <a:noFill/>
        </p:spPr>
        <p:txBody>
          <a:bodyPr wrap="square">
            <a:spAutoFit/>
          </a:bodyPr>
          <a:lstStyle/>
          <a:p>
            <a:r>
              <a:rPr lang="en-US" sz="1200" dirty="0"/>
              <a:t>https://</a:t>
            </a:r>
            <a:r>
              <a:rPr lang="en-US" sz="1200" dirty="0" err="1"/>
              <a:t>www.nytimes.com</a:t>
            </a:r>
            <a:r>
              <a:rPr lang="en-US" sz="1200" dirty="0"/>
              <a:t>/interactive/2020/11/03/us/elections/results-</a:t>
            </a:r>
            <a:r>
              <a:rPr lang="en-US" sz="1200" dirty="0" err="1"/>
              <a:t>president.html</a:t>
            </a:r>
            <a:endParaRPr lang="en-US" sz="1200" dirty="0"/>
          </a:p>
        </p:txBody>
      </p:sp>
      <p:sp>
        <p:nvSpPr>
          <p:cNvPr id="9" name="TextBox 8">
            <a:extLst>
              <a:ext uri="{FF2B5EF4-FFF2-40B4-BE49-F238E27FC236}">
                <a16:creationId xmlns:a16="http://schemas.microsoft.com/office/drawing/2014/main" id="{7C38218A-6744-C13A-C00B-72ABAB28888A}"/>
              </a:ext>
            </a:extLst>
          </p:cNvPr>
          <p:cNvSpPr txBox="1"/>
          <p:nvPr/>
        </p:nvSpPr>
        <p:spPr>
          <a:xfrm>
            <a:off x="3714009" y="6151090"/>
            <a:ext cx="6198617"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is wrong with this visualization?</a:t>
            </a:r>
          </a:p>
        </p:txBody>
      </p:sp>
    </p:spTree>
    <p:extLst>
      <p:ext uri="{BB962C8B-B14F-4D97-AF65-F5344CB8AC3E}">
        <p14:creationId xmlns:p14="http://schemas.microsoft.com/office/powerpoint/2010/main" val="2286496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only the facts </a:t>
            </a:r>
          </a:p>
          <a:p>
            <a:pPr marL="0" indent="0">
              <a:buNone/>
            </a:pPr>
            <a:endParaRPr lang="en-US" sz="2800" dirty="0"/>
          </a:p>
        </p:txBody>
      </p:sp>
      <p:pic>
        <p:nvPicPr>
          <p:cNvPr id="8" name="Picture 7" descr="Chart, timeline&#10;&#10;Description automatically generated with medium confidence">
            <a:extLst>
              <a:ext uri="{FF2B5EF4-FFF2-40B4-BE49-F238E27FC236}">
                <a16:creationId xmlns:a16="http://schemas.microsoft.com/office/drawing/2014/main" id="{BBC2BC9C-944C-EEA9-F9D6-323DB41B6011}"/>
              </a:ext>
            </a:extLst>
          </p:cNvPr>
          <p:cNvPicPr>
            <a:picLocks noChangeAspect="1"/>
          </p:cNvPicPr>
          <p:nvPr/>
        </p:nvPicPr>
        <p:blipFill>
          <a:blip r:embed="rId2"/>
          <a:stretch>
            <a:fillRect/>
          </a:stretch>
        </p:blipFill>
        <p:spPr>
          <a:xfrm>
            <a:off x="4161182" y="1882244"/>
            <a:ext cx="5857463" cy="4228049"/>
          </a:xfrm>
          <a:prstGeom prst="rect">
            <a:avLst/>
          </a:prstGeom>
        </p:spPr>
      </p:pic>
      <p:sp>
        <p:nvSpPr>
          <p:cNvPr id="10" name="Rounded Rectangular Callout 9">
            <a:extLst>
              <a:ext uri="{FF2B5EF4-FFF2-40B4-BE49-F238E27FC236}">
                <a16:creationId xmlns:a16="http://schemas.microsoft.com/office/drawing/2014/main" id="{3B12CCBF-714A-52A7-7050-F372F470DE3D}"/>
              </a:ext>
            </a:extLst>
          </p:cNvPr>
          <p:cNvSpPr/>
          <p:nvPr/>
        </p:nvSpPr>
        <p:spPr>
          <a:xfrm>
            <a:off x="10018645" y="2491409"/>
            <a:ext cx="2080591" cy="937591"/>
          </a:xfrm>
          <a:prstGeom prst="wedgeRoundRectCallout">
            <a:avLst>
              <a:gd name="adj1" fmla="val -99296"/>
              <a:gd name="adj2" fmla="val -66223"/>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Most </a:t>
            </a:r>
            <a:r>
              <a:rPr lang="en-US" sz="2400" i="1" dirty="0">
                <a:solidFill>
                  <a:srgbClr val="C00000"/>
                </a:solidFill>
              </a:rPr>
              <a:t>electoral votes </a:t>
            </a:r>
            <a:r>
              <a:rPr lang="en-US" sz="2400" dirty="0"/>
              <a:t>win</a:t>
            </a:r>
          </a:p>
        </p:txBody>
      </p:sp>
      <p:sp>
        <p:nvSpPr>
          <p:cNvPr id="11" name="Rounded Rectangular Callout 10">
            <a:extLst>
              <a:ext uri="{FF2B5EF4-FFF2-40B4-BE49-F238E27FC236}">
                <a16:creationId xmlns:a16="http://schemas.microsoft.com/office/drawing/2014/main" id="{E280ECDF-F97E-7DD1-BB11-D7298169B3FA}"/>
              </a:ext>
            </a:extLst>
          </p:cNvPr>
          <p:cNvSpPr/>
          <p:nvPr/>
        </p:nvSpPr>
        <p:spPr>
          <a:xfrm>
            <a:off x="1213701" y="4623771"/>
            <a:ext cx="2947481" cy="1470673"/>
          </a:xfrm>
          <a:prstGeom prst="wedgeRoundRectCallout">
            <a:avLst>
              <a:gd name="adj1" fmla="val 58029"/>
              <a:gd name="adj2" fmla="val -88838"/>
              <a:gd name="adj3" fmla="val 16667"/>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r>
              <a:rPr lang="en-US" sz="2400" dirty="0"/>
              <a:t>Colors highlight </a:t>
            </a:r>
            <a:r>
              <a:rPr lang="en-US" sz="2400" i="1" dirty="0">
                <a:solidFill>
                  <a:srgbClr val="C00000"/>
                </a:solidFill>
              </a:rPr>
              <a:t>electoral votes </a:t>
            </a:r>
            <a:r>
              <a:rPr lang="en-US" sz="2400" dirty="0"/>
              <a:t>per state  </a:t>
            </a:r>
          </a:p>
        </p:txBody>
      </p:sp>
      <p:sp>
        <p:nvSpPr>
          <p:cNvPr id="13" name="TextBox 12">
            <a:extLst>
              <a:ext uri="{FF2B5EF4-FFF2-40B4-BE49-F238E27FC236}">
                <a16:creationId xmlns:a16="http://schemas.microsoft.com/office/drawing/2014/main" id="{056FBDC9-F409-4030-8FA8-0F3CFDB01174}"/>
              </a:ext>
            </a:extLst>
          </p:cNvPr>
          <p:cNvSpPr txBox="1"/>
          <p:nvPr/>
        </p:nvSpPr>
        <p:spPr>
          <a:xfrm>
            <a:off x="9912626" y="6151090"/>
            <a:ext cx="2319130" cy="646331"/>
          </a:xfrm>
          <a:prstGeom prst="rect">
            <a:avLst/>
          </a:prstGeom>
          <a:noFill/>
        </p:spPr>
        <p:txBody>
          <a:bodyPr wrap="square">
            <a:spAutoFit/>
          </a:bodyPr>
          <a:lstStyle/>
          <a:p>
            <a:r>
              <a:rPr lang="en-US" sz="1200" dirty="0"/>
              <a:t>https://</a:t>
            </a:r>
            <a:r>
              <a:rPr lang="en-US" sz="1200" dirty="0" err="1"/>
              <a:t>www.nytimes.com</a:t>
            </a:r>
            <a:r>
              <a:rPr lang="en-US" sz="1200" dirty="0"/>
              <a:t>/interactive/2020/11/03/us/elections/results-</a:t>
            </a:r>
            <a:r>
              <a:rPr lang="en-US" sz="1200" dirty="0" err="1"/>
              <a:t>president.html</a:t>
            </a:r>
            <a:endParaRPr lang="en-US" sz="1200" dirty="0"/>
          </a:p>
        </p:txBody>
      </p:sp>
    </p:spTree>
    <p:extLst>
      <p:ext uri="{BB962C8B-B14F-4D97-AF65-F5344CB8AC3E}">
        <p14:creationId xmlns:p14="http://schemas.microsoft.com/office/powerpoint/2010/main" val="4026244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2: Effectiveness</a:t>
            </a:r>
          </a:p>
          <a:p>
            <a:pPr marL="0" indent="0">
              <a:buNone/>
            </a:pPr>
            <a:r>
              <a:rPr lang="en-US" sz="2800" i="1" dirty="0"/>
              <a:t>Most effective channels should be used for most important data  </a:t>
            </a:r>
          </a:p>
          <a:p>
            <a:pPr marL="0" indent="0">
              <a:buNone/>
            </a:pPr>
            <a:endParaRPr lang="en-US" sz="2800" i="1" dirty="0"/>
          </a:p>
          <a:p>
            <a:pPr marL="0" indent="0">
              <a:buNone/>
            </a:pPr>
            <a:r>
              <a:rPr lang="en-US" sz="2800" i="1" dirty="0"/>
              <a:t>Effectiveness = </a:t>
            </a:r>
            <a:r>
              <a:rPr lang="en-US" sz="2400" b="1" dirty="0">
                <a:latin typeface="Gill Sans"/>
              </a:rPr>
              <a:t> </a:t>
            </a:r>
            <a:r>
              <a:rPr lang="en-US" sz="2800" dirty="0"/>
              <a:t>Based on a compilation of research, how well a channel supports:</a:t>
            </a:r>
          </a:p>
          <a:p>
            <a:pPr lvl="1"/>
            <a:r>
              <a:rPr lang="en-US" sz="2600"/>
              <a:t>Accuracy</a:t>
            </a:r>
            <a:endParaRPr lang="en-US" sz="2600" dirty="0"/>
          </a:p>
          <a:p>
            <a:pPr lvl="1"/>
            <a:r>
              <a:rPr lang="en-US" sz="2600" dirty="0"/>
              <a:t>Discriminability</a:t>
            </a:r>
          </a:p>
          <a:p>
            <a:pPr lvl="1"/>
            <a:r>
              <a:rPr lang="en-US" sz="2600" dirty="0"/>
              <a:t>Separability </a:t>
            </a:r>
          </a:p>
          <a:p>
            <a:pPr lvl="1"/>
            <a:r>
              <a:rPr lang="en-US" sz="2600" dirty="0"/>
              <a:t>Visual </a:t>
            </a:r>
            <a:r>
              <a:rPr lang="en-US" sz="2600" dirty="0" err="1"/>
              <a:t>popout</a:t>
            </a:r>
            <a:endParaRPr lang="en-US" sz="2600" dirty="0"/>
          </a:p>
          <a:p>
            <a:pPr lvl="1"/>
            <a:r>
              <a:rPr lang="en-US" sz="2600" dirty="0"/>
              <a:t>Grouping</a:t>
            </a:r>
          </a:p>
          <a:p>
            <a:pPr marL="0" indent="0">
              <a:buNone/>
            </a:pPr>
            <a:endParaRPr lang="en-US" sz="2800" i="1" dirty="0"/>
          </a:p>
          <a:p>
            <a:pPr marL="0" indent="0">
              <a:buNone/>
            </a:pPr>
            <a:endParaRPr lang="en-US" sz="2800" dirty="0"/>
          </a:p>
        </p:txBody>
      </p:sp>
    </p:spTree>
    <p:extLst>
      <p:ext uri="{BB962C8B-B14F-4D97-AF65-F5344CB8AC3E}">
        <p14:creationId xmlns:p14="http://schemas.microsoft.com/office/powerpoint/2010/main" val="70944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2: Effectiveness</a:t>
            </a:r>
          </a:p>
          <a:p>
            <a:pPr marL="0" indent="0">
              <a:buNone/>
            </a:pPr>
            <a:r>
              <a:rPr lang="en-US" sz="2800" i="1" dirty="0"/>
              <a:t>Most effective channels should be used for most important data  </a:t>
            </a:r>
          </a:p>
          <a:p>
            <a:pPr marL="0" indent="0">
              <a:buNone/>
            </a:pPr>
            <a:endParaRPr lang="en-US" sz="2800" i="1" dirty="0"/>
          </a:p>
          <a:p>
            <a:pPr marL="0" indent="0">
              <a:buNone/>
            </a:pPr>
            <a:endParaRPr lang="en-US" sz="2800" i="1" dirty="0"/>
          </a:p>
          <a:p>
            <a:pPr marL="0" indent="0">
              <a:buNone/>
            </a:pPr>
            <a:endParaRPr lang="en-US" sz="2800" dirty="0"/>
          </a:p>
        </p:txBody>
      </p:sp>
      <p:pic>
        <p:nvPicPr>
          <p:cNvPr id="6" name="Picture 5" descr="Diagram&#10;&#10;Description automatically generated">
            <a:extLst>
              <a:ext uri="{FF2B5EF4-FFF2-40B4-BE49-F238E27FC236}">
                <a16:creationId xmlns:a16="http://schemas.microsoft.com/office/drawing/2014/main" id="{863D2ABF-A07B-AD9B-84E4-3C6FCB9D66CA}"/>
              </a:ext>
            </a:extLst>
          </p:cNvPr>
          <p:cNvPicPr>
            <a:picLocks noChangeAspect="1"/>
          </p:cNvPicPr>
          <p:nvPr/>
        </p:nvPicPr>
        <p:blipFill>
          <a:blip r:embed="rId2"/>
          <a:stretch>
            <a:fillRect/>
          </a:stretch>
        </p:blipFill>
        <p:spPr>
          <a:xfrm>
            <a:off x="3869268" y="2239617"/>
            <a:ext cx="7391400" cy="4419600"/>
          </a:xfrm>
          <a:prstGeom prst="rect">
            <a:avLst/>
          </a:prstGeom>
        </p:spPr>
      </p:pic>
    </p:spTree>
    <p:extLst>
      <p:ext uri="{BB962C8B-B14F-4D97-AF65-F5344CB8AC3E}">
        <p14:creationId xmlns:p14="http://schemas.microsoft.com/office/powerpoint/2010/main" val="137237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Consistency</a:t>
            </a:r>
          </a:p>
          <a:p>
            <a:pPr marL="0" indent="0">
              <a:buNone/>
            </a:pPr>
            <a:r>
              <a:rPr lang="en-US" sz="2800" i="1" dirty="0"/>
              <a:t>Use consistent axes for comparisons</a:t>
            </a:r>
          </a:p>
          <a:p>
            <a:pPr marL="0" indent="0">
              <a:buNone/>
            </a:pPr>
            <a:endParaRPr lang="en-US" sz="2800" i="1" dirty="0"/>
          </a:p>
          <a:p>
            <a:pPr marL="0" indent="0">
              <a:buNone/>
            </a:pPr>
            <a:endParaRPr lang="en-US" sz="2800" i="1" dirty="0"/>
          </a:p>
          <a:p>
            <a:pPr marL="0" indent="0">
              <a:buNone/>
            </a:pPr>
            <a:endParaRPr lang="en-US" sz="2800" dirty="0"/>
          </a:p>
        </p:txBody>
      </p:sp>
      <p:pic>
        <p:nvPicPr>
          <p:cNvPr id="5" name="Picture 4" descr="Chart, histogram&#10;&#10;Description automatically generated">
            <a:extLst>
              <a:ext uri="{FF2B5EF4-FFF2-40B4-BE49-F238E27FC236}">
                <a16:creationId xmlns:a16="http://schemas.microsoft.com/office/drawing/2014/main" id="{EB426F44-39F7-86D8-9257-109B16A575EA}"/>
              </a:ext>
            </a:extLst>
          </p:cNvPr>
          <p:cNvPicPr>
            <a:picLocks noChangeAspect="1"/>
          </p:cNvPicPr>
          <p:nvPr/>
        </p:nvPicPr>
        <p:blipFill rotWithShape="1">
          <a:blip r:embed="rId2"/>
          <a:srcRect t="3038"/>
          <a:stretch/>
        </p:blipFill>
        <p:spPr>
          <a:xfrm>
            <a:off x="3600165" y="2093843"/>
            <a:ext cx="8130218" cy="4229376"/>
          </a:xfrm>
          <a:prstGeom prst="rect">
            <a:avLst/>
          </a:prstGeom>
        </p:spPr>
      </p:pic>
    </p:spTree>
    <p:extLst>
      <p:ext uri="{BB962C8B-B14F-4D97-AF65-F5344CB8AC3E}">
        <p14:creationId xmlns:p14="http://schemas.microsoft.com/office/powerpoint/2010/main" val="136587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Consistency</a:t>
            </a:r>
          </a:p>
          <a:p>
            <a:pPr marL="0" indent="0">
              <a:buNone/>
            </a:pPr>
            <a:r>
              <a:rPr lang="en-US" sz="2800" i="1" dirty="0"/>
              <a:t>Order legend items according to appearance</a:t>
            </a:r>
          </a:p>
          <a:p>
            <a:pPr marL="0" indent="0">
              <a:buNone/>
            </a:pPr>
            <a:endParaRPr lang="en-US" sz="2800" i="1" dirty="0"/>
          </a:p>
          <a:p>
            <a:pPr marL="0" indent="0">
              <a:buNone/>
            </a:pPr>
            <a:endParaRPr lang="en-US" sz="2800" dirty="0"/>
          </a:p>
        </p:txBody>
      </p:sp>
      <p:pic>
        <p:nvPicPr>
          <p:cNvPr id="6" name="Picture 5" descr="Chart, bar chart&#10;&#10;Description automatically generated">
            <a:extLst>
              <a:ext uri="{FF2B5EF4-FFF2-40B4-BE49-F238E27FC236}">
                <a16:creationId xmlns:a16="http://schemas.microsoft.com/office/drawing/2014/main" id="{A8E364A8-1302-358F-AD85-58529999A65B}"/>
              </a:ext>
            </a:extLst>
          </p:cNvPr>
          <p:cNvPicPr>
            <a:picLocks noChangeAspect="1"/>
          </p:cNvPicPr>
          <p:nvPr/>
        </p:nvPicPr>
        <p:blipFill>
          <a:blip r:embed="rId2"/>
          <a:stretch>
            <a:fillRect/>
          </a:stretch>
        </p:blipFill>
        <p:spPr>
          <a:xfrm>
            <a:off x="3869268" y="2133599"/>
            <a:ext cx="7648230" cy="4123083"/>
          </a:xfrm>
          <a:prstGeom prst="rect">
            <a:avLst/>
          </a:prstGeom>
        </p:spPr>
      </p:pic>
    </p:spTree>
    <p:extLst>
      <p:ext uri="{BB962C8B-B14F-4D97-AF65-F5344CB8AC3E}">
        <p14:creationId xmlns:p14="http://schemas.microsoft.com/office/powerpoint/2010/main" val="3047108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Separability</a:t>
            </a:r>
          </a:p>
          <a:p>
            <a:pPr marL="0" indent="0">
              <a:buNone/>
            </a:pPr>
            <a:r>
              <a:rPr lang="en-US" sz="2800" i="1" dirty="0"/>
              <a:t>Avoid visually similar encodings for independent variables</a:t>
            </a:r>
            <a:endParaRPr lang="en-US" sz="2800" dirty="0"/>
          </a:p>
          <a:p>
            <a:pPr marL="0" indent="0">
              <a:buNone/>
            </a:pPr>
            <a:endParaRPr lang="en-US" sz="2800" i="1" dirty="0"/>
          </a:p>
          <a:p>
            <a:pPr marL="0" indent="0">
              <a:buNone/>
            </a:pPr>
            <a:endParaRPr lang="en-US" sz="2800" dirty="0"/>
          </a:p>
        </p:txBody>
      </p:sp>
      <p:pic>
        <p:nvPicPr>
          <p:cNvPr id="5" name="Picture 4" descr="Chart, scatter chart&#10;&#10;Description automatically generated">
            <a:extLst>
              <a:ext uri="{FF2B5EF4-FFF2-40B4-BE49-F238E27FC236}">
                <a16:creationId xmlns:a16="http://schemas.microsoft.com/office/drawing/2014/main" id="{0EC95FE0-D1D5-B3C4-F99B-8155B709754B}"/>
              </a:ext>
            </a:extLst>
          </p:cNvPr>
          <p:cNvPicPr>
            <a:picLocks noChangeAspect="1"/>
          </p:cNvPicPr>
          <p:nvPr/>
        </p:nvPicPr>
        <p:blipFill>
          <a:blip r:embed="rId2"/>
          <a:stretch>
            <a:fillRect/>
          </a:stretch>
        </p:blipFill>
        <p:spPr>
          <a:xfrm>
            <a:off x="6096000" y="2466882"/>
            <a:ext cx="5381346" cy="3354733"/>
          </a:xfrm>
          <a:prstGeom prst="rect">
            <a:avLst/>
          </a:prstGeom>
        </p:spPr>
      </p:pic>
      <p:pic>
        <p:nvPicPr>
          <p:cNvPr id="8" name="Picture 7" descr="Diagram&#10;&#10;Description automatically generated">
            <a:extLst>
              <a:ext uri="{FF2B5EF4-FFF2-40B4-BE49-F238E27FC236}">
                <a16:creationId xmlns:a16="http://schemas.microsoft.com/office/drawing/2014/main" id="{CD08B7BE-7528-AA9D-7004-52BD7B059162}"/>
              </a:ext>
            </a:extLst>
          </p:cNvPr>
          <p:cNvPicPr>
            <a:picLocks noChangeAspect="1"/>
          </p:cNvPicPr>
          <p:nvPr/>
        </p:nvPicPr>
        <p:blipFill>
          <a:blip r:embed="rId3"/>
          <a:stretch>
            <a:fillRect/>
          </a:stretch>
        </p:blipFill>
        <p:spPr>
          <a:xfrm>
            <a:off x="3869268" y="3346230"/>
            <a:ext cx="2101910" cy="2466241"/>
          </a:xfrm>
          <a:prstGeom prst="rect">
            <a:avLst/>
          </a:prstGeom>
        </p:spPr>
      </p:pic>
    </p:spTree>
    <p:extLst>
      <p:ext uri="{BB962C8B-B14F-4D97-AF65-F5344CB8AC3E}">
        <p14:creationId xmlns:p14="http://schemas.microsoft.com/office/powerpoint/2010/main" val="291098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3: Separability</a:t>
            </a:r>
          </a:p>
          <a:p>
            <a:pPr marL="0" indent="0">
              <a:buNone/>
            </a:pPr>
            <a:r>
              <a:rPr lang="en-US" sz="2800" i="1" dirty="0"/>
              <a:t>Avoid visually similar encodings for independent variables</a:t>
            </a:r>
            <a:endParaRPr lang="en-US" sz="2800" dirty="0"/>
          </a:p>
          <a:p>
            <a:pPr marL="0" indent="0">
              <a:buNone/>
            </a:pPr>
            <a:endParaRPr lang="en-US" sz="2800" i="1" dirty="0"/>
          </a:p>
          <a:p>
            <a:pPr marL="0" indent="0">
              <a:buNone/>
            </a:pPr>
            <a:endParaRPr lang="en-US" sz="2800" dirty="0"/>
          </a:p>
        </p:txBody>
      </p:sp>
      <p:pic>
        <p:nvPicPr>
          <p:cNvPr id="1026" name="Picture 2">
            <a:extLst>
              <a:ext uri="{FF2B5EF4-FFF2-40B4-BE49-F238E27FC236}">
                <a16:creationId xmlns:a16="http://schemas.microsoft.com/office/drawing/2014/main" id="{A51911A5-F74D-6AFA-36E0-4D6DD3355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958" y="2252052"/>
            <a:ext cx="6509510" cy="43276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9E6A9D-EA0C-CC77-C0D6-31C60B39BD09}"/>
              </a:ext>
            </a:extLst>
          </p:cNvPr>
          <p:cNvSpPr txBox="1"/>
          <p:nvPr/>
        </p:nvSpPr>
        <p:spPr>
          <a:xfrm>
            <a:off x="7305261" y="6550223"/>
            <a:ext cx="6102626" cy="307777"/>
          </a:xfrm>
          <a:prstGeom prst="rect">
            <a:avLst/>
          </a:prstGeom>
          <a:noFill/>
        </p:spPr>
        <p:txBody>
          <a:bodyPr wrap="square">
            <a:spAutoFit/>
          </a:bodyPr>
          <a:lstStyle/>
          <a:p>
            <a:r>
              <a:rPr lang="en-US" sz="1400" dirty="0"/>
              <a:t>https://</a:t>
            </a:r>
            <a:r>
              <a:rPr lang="en-US" sz="1400" dirty="0" err="1"/>
              <a:t>www.syntaxtechs.com</a:t>
            </a:r>
            <a:r>
              <a:rPr lang="en-US" sz="1400" dirty="0"/>
              <a:t>/blog/data-visualization-examples</a:t>
            </a:r>
          </a:p>
        </p:txBody>
      </p:sp>
    </p:spTree>
    <p:extLst>
      <p:ext uri="{BB962C8B-B14F-4D97-AF65-F5344CB8AC3E}">
        <p14:creationId xmlns:p14="http://schemas.microsoft.com/office/powerpoint/2010/main" val="701568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4: Simplicity</a:t>
            </a:r>
          </a:p>
          <a:p>
            <a:pPr marL="0" indent="0">
              <a:buNone/>
            </a:pPr>
            <a:r>
              <a:rPr lang="en-US" sz="2800" i="1" dirty="0"/>
              <a:t>Avoid double encoding data</a:t>
            </a:r>
            <a:endParaRPr lang="en-US" sz="2800" dirty="0"/>
          </a:p>
          <a:p>
            <a:pPr marL="0" indent="0">
              <a:buNone/>
            </a:pPr>
            <a:endParaRPr lang="en-US" sz="2800" i="1" dirty="0"/>
          </a:p>
          <a:p>
            <a:pPr marL="0" indent="0">
              <a:buNone/>
            </a:pPr>
            <a:endParaRPr lang="en-US" sz="2800" dirty="0"/>
          </a:p>
        </p:txBody>
      </p:sp>
      <p:sp>
        <p:nvSpPr>
          <p:cNvPr id="9" name="TextBox 8">
            <a:extLst>
              <a:ext uri="{FF2B5EF4-FFF2-40B4-BE49-F238E27FC236}">
                <a16:creationId xmlns:a16="http://schemas.microsoft.com/office/drawing/2014/main" id="{999E6A9D-EA0C-CC77-C0D6-31C60B39BD09}"/>
              </a:ext>
            </a:extLst>
          </p:cNvPr>
          <p:cNvSpPr txBox="1"/>
          <p:nvPr/>
        </p:nvSpPr>
        <p:spPr>
          <a:xfrm>
            <a:off x="5549348" y="6550223"/>
            <a:ext cx="7315200" cy="307777"/>
          </a:xfrm>
          <a:prstGeom prst="rect">
            <a:avLst/>
          </a:prstGeom>
          <a:noFill/>
        </p:spPr>
        <p:txBody>
          <a:bodyPr wrap="square">
            <a:spAutoFit/>
          </a:bodyPr>
          <a:lstStyle/>
          <a:p>
            <a:r>
              <a:rPr lang="en-US" sz="1400" dirty="0"/>
              <a:t>https://</a:t>
            </a:r>
            <a:r>
              <a:rPr lang="en-US" sz="1400" dirty="0" err="1"/>
              <a:t>www.teknionusa.com</a:t>
            </a:r>
            <a:r>
              <a:rPr lang="en-US" sz="1400" dirty="0"/>
              <a:t>/blog/the-10-commandments-of-visual-analytics-in-tableau</a:t>
            </a:r>
          </a:p>
        </p:txBody>
      </p:sp>
      <p:pic>
        <p:nvPicPr>
          <p:cNvPr id="2050" name="Picture 2">
            <a:extLst>
              <a:ext uri="{FF2B5EF4-FFF2-40B4-BE49-F238E27FC236}">
                <a16:creationId xmlns:a16="http://schemas.microsoft.com/office/drawing/2014/main" id="{F9C4C78A-0A3F-51BF-D69C-045A14E15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447" y="1921057"/>
            <a:ext cx="6604841" cy="4072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490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4: Simplicity</a:t>
            </a:r>
          </a:p>
          <a:p>
            <a:pPr marL="0" indent="0">
              <a:buNone/>
            </a:pPr>
            <a:r>
              <a:rPr lang="en-US" sz="2800" i="1" dirty="0"/>
              <a:t>Navigational aids should not compete with data</a:t>
            </a:r>
            <a:endParaRPr lang="en-US" sz="2800" dirty="0"/>
          </a:p>
          <a:p>
            <a:pPr marL="0" indent="0">
              <a:buNone/>
            </a:pPr>
            <a:endParaRPr lang="en-US" sz="2800" i="1" dirty="0"/>
          </a:p>
          <a:p>
            <a:pPr marL="0" indent="0">
              <a:buNone/>
            </a:pPr>
            <a:endParaRPr lang="en-US" sz="2800" dirty="0"/>
          </a:p>
        </p:txBody>
      </p:sp>
      <p:pic>
        <p:nvPicPr>
          <p:cNvPr id="5" name="Picture 4" descr="Chart, scatter chart&#10;&#10;Description automatically generated">
            <a:extLst>
              <a:ext uri="{FF2B5EF4-FFF2-40B4-BE49-F238E27FC236}">
                <a16:creationId xmlns:a16="http://schemas.microsoft.com/office/drawing/2014/main" id="{6B461107-B200-C8D0-ABEF-C67D394A2E2E}"/>
              </a:ext>
            </a:extLst>
          </p:cNvPr>
          <p:cNvPicPr>
            <a:picLocks noChangeAspect="1"/>
          </p:cNvPicPr>
          <p:nvPr/>
        </p:nvPicPr>
        <p:blipFill>
          <a:blip r:embed="rId2"/>
          <a:stretch>
            <a:fillRect/>
          </a:stretch>
        </p:blipFill>
        <p:spPr>
          <a:xfrm>
            <a:off x="3724031" y="2290222"/>
            <a:ext cx="7916899" cy="3434798"/>
          </a:xfrm>
          <a:prstGeom prst="rect">
            <a:avLst/>
          </a:prstGeom>
        </p:spPr>
      </p:pic>
    </p:spTree>
    <p:extLst>
      <p:ext uri="{BB962C8B-B14F-4D97-AF65-F5344CB8AC3E}">
        <p14:creationId xmlns:p14="http://schemas.microsoft.com/office/powerpoint/2010/main" val="408010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3200" dirty="0"/>
              <a:t>Visualization Guiding Principles</a:t>
            </a:r>
          </a:p>
          <a:p>
            <a:r>
              <a:rPr lang="en-US" sz="3200" dirty="0"/>
              <a:t>Visualization Ethics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1296-9B1B-56D8-BAF2-8DF356DB5FF4}"/>
              </a:ext>
            </a:extLst>
          </p:cNvPr>
          <p:cNvSpPr>
            <a:spLocks noGrp="1"/>
          </p:cNvSpPr>
          <p:nvPr>
            <p:ph type="title"/>
          </p:nvPr>
        </p:nvSpPr>
        <p:spPr/>
        <p:txBody>
          <a:bodyPr/>
          <a:lstStyle/>
          <a:p>
            <a:r>
              <a:rPr lang="en-US" dirty="0"/>
              <a:t>Responsible Creation and Consumption of Vis</a:t>
            </a:r>
          </a:p>
        </p:txBody>
      </p:sp>
      <p:sp>
        <p:nvSpPr>
          <p:cNvPr id="3" name="Text Placeholder 2">
            <a:extLst>
              <a:ext uri="{FF2B5EF4-FFF2-40B4-BE49-F238E27FC236}">
                <a16:creationId xmlns:a16="http://schemas.microsoft.com/office/drawing/2014/main" id="{B5730F6C-F1E2-6B40-8E17-19D543876D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2259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a:lstStyle/>
          <a:p>
            <a:r>
              <a:rPr lang="en-US" dirty="0">
                <a:solidFill>
                  <a:schemeClr val="bg1"/>
                </a:solidFill>
              </a:rPr>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85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6" name="Picture 5" descr="Icon&#10;&#10;Description automatically generated">
            <a:extLst>
              <a:ext uri="{FF2B5EF4-FFF2-40B4-BE49-F238E27FC236}">
                <a16:creationId xmlns:a16="http://schemas.microsoft.com/office/drawing/2014/main" id="{9F656648-BE4D-D141-B219-63CE17F5629B}"/>
              </a:ext>
            </a:extLst>
          </p:cNvPr>
          <p:cNvPicPr>
            <a:picLocks noChangeAspect="1"/>
          </p:cNvPicPr>
          <p:nvPr/>
        </p:nvPicPr>
        <p:blipFill>
          <a:blip r:embed="rId14"/>
          <a:stretch>
            <a:fillRect/>
          </a:stretch>
        </p:blipFill>
        <p:spPr>
          <a:xfrm>
            <a:off x="8890282" y="2498836"/>
            <a:ext cx="791040" cy="798834"/>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A60FCF0F-56C5-5441-B385-F21481E802CA}"/>
              </a:ext>
            </a:extLst>
          </p:cNvPr>
          <p:cNvPicPr>
            <a:picLocks noChangeAspect="1"/>
          </p:cNvPicPr>
          <p:nvPr/>
        </p:nvPicPr>
        <p:blipFill>
          <a:blip r:embed="rId15"/>
          <a:stretch>
            <a:fillRect/>
          </a:stretch>
        </p:blipFill>
        <p:spPr>
          <a:xfrm>
            <a:off x="10122760" y="2511114"/>
            <a:ext cx="731465" cy="731465"/>
          </a:xfrm>
          <a:prstGeom prst="rect">
            <a:avLst/>
          </a:prstGeom>
        </p:spPr>
      </p:pic>
    </p:spTree>
    <p:extLst>
      <p:ext uri="{BB962C8B-B14F-4D97-AF65-F5344CB8AC3E}">
        <p14:creationId xmlns:p14="http://schemas.microsoft.com/office/powerpoint/2010/main" val="1502378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5" name="Graphic 4" descr="Apple outline">
            <a:extLst>
              <a:ext uri="{FF2B5EF4-FFF2-40B4-BE49-F238E27FC236}">
                <a16:creationId xmlns:a16="http://schemas.microsoft.com/office/drawing/2014/main" id="{DB4BBB4F-BD0E-EE4E-815A-86AE4DA784F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91682" y="5686942"/>
            <a:ext cx="914400" cy="914400"/>
          </a:xfrm>
          <a:prstGeom prst="rect">
            <a:avLst/>
          </a:prstGeom>
        </p:spPr>
      </p:pic>
      <p:pic>
        <p:nvPicPr>
          <p:cNvPr id="8" name="Graphic 7" descr="Banana outline">
            <a:extLst>
              <a:ext uri="{FF2B5EF4-FFF2-40B4-BE49-F238E27FC236}">
                <a16:creationId xmlns:a16="http://schemas.microsoft.com/office/drawing/2014/main" id="{8565628B-0BA3-9D45-9A62-7FA85E4CDCC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27167" y="5686942"/>
            <a:ext cx="914400" cy="914400"/>
          </a:xfrm>
          <a:prstGeom prst="rect">
            <a:avLst/>
          </a:prstGeom>
        </p:spPr>
      </p:pic>
      <p:pic>
        <p:nvPicPr>
          <p:cNvPr id="12" name="Graphic 11" descr="Grapes outline">
            <a:extLst>
              <a:ext uri="{FF2B5EF4-FFF2-40B4-BE49-F238E27FC236}">
                <a16:creationId xmlns:a16="http://schemas.microsoft.com/office/drawing/2014/main" id="{4F059948-7020-1545-A11B-02BA8DF46A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80375" y="5686942"/>
            <a:ext cx="914400" cy="914400"/>
          </a:xfrm>
          <a:prstGeom prst="rect">
            <a:avLst/>
          </a:prstGeom>
        </p:spPr>
      </p:pic>
      <p:pic>
        <p:nvPicPr>
          <p:cNvPr id="16" name="Graphic 15" descr="Baby crawling outline">
            <a:extLst>
              <a:ext uri="{FF2B5EF4-FFF2-40B4-BE49-F238E27FC236}">
                <a16:creationId xmlns:a16="http://schemas.microsoft.com/office/drawing/2014/main" id="{361F8CA8-7532-6B4C-B77E-AB54F14FBE8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30010" y="5874639"/>
            <a:ext cx="914400" cy="914400"/>
          </a:xfrm>
          <a:prstGeom prst="rect">
            <a:avLst/>
          </a:prstGeom>
        </p:spPr>
      </p:pic>
      <p:pic>
        <p:nvPicPr>
          <p:cNvPr id="19" name="Graphic 18" descr="Child with balloon outline">
            <a:extLst>
              <a:ext uri="{FF2B5EF4-FFF2-40B4-BE49-F238E27FC236}">
                <a16:creationId xmlns:a16="http://schemas.microsoft.com/office/drawing/2014/main" id="{901E267E-EBF9-4B44-97D8-37DD4B52F5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944360" y="5271625"/>
            <a:ext cx="1377096" cy="1377096"/>
          </a:xfrm>
          <a:prstGeom prst="rect">
            <a:avLst/>
          </a:prstGeom>
        </p:spPr>
      </p:pic>
      <p:pic>
        <p:nvPicPr>
          <p:cNvPr id="21" name="Graphic 20" descr="Confused person outline">
            <a:extLst>
              <a:ext uri="{FF2B5EF4-FFF2-40B4-BE49-F238E27FC236}">
                <a16:creationId xmlns:a16="http://schemas.microsoft.com/office/drawing/2014/main" id="{602E30F1-80CA-ED41-991B-245D59B3140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07298" y="5271625"/>
            <a:ext cx="1377096" cy="1377096"/>
          </a:xfrm>
          <a:prstGeom prst="rect">
            <a:avLst/>
          </a:prstGeom>
        </p:spPr>
      </p:pic>
      <p:cxnSp>
        <p:nvCxnSpPr>
          <p:cNvPr id="42" name="Straight Arrow Connector 41">
            <a:extLst>
              <a:ext uri="{FF2B5EF4-FFF2-40B4-BE49-F238E27FC236}">
                <a16:creationId xmlns:a16="http://schemas.microsoft.com/office/drawing/2014/main" id="{48AF1274-A5D4-7F4A-B308-7ED5F0310FCC}"/>
              </a:ext>
            </a:extLst>
          </p:cNvPr>
          <p:cNvCxnSpPr>
            <a:cxnSpLocks/>
          </p:cNvCxnSpPr>
          <p:nvPr/>
        </p:nvCxnSpPr>
        <p:spPr>
          <a:xfrm>
            <a:off x="10065608" y="6144142"/>
            <a:ext cx="170893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E30619E-3ECC-314B-9905-D5BADCB5583C}"/>
              </a:ext>
            </a:extLst>
          </p:cNvPr>
          <p:cNvSpPr/>
          <p:nvPr/>
        </p:nvSpPr>
        <p:spPr>
          <a:xfrm>
            <a:off x="4542037" y="5183679"/>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Categorical</a:t>
            </a:r>
          </a:p>
        </p:txBody>
      </p:sp>
      <p:sp>
        <p:nvSpPr>
          <p:cNvPr id="45" name="Rectangle 44">
            <a:extLst>
              <a:ext uri="{FF2B5EF4-FFF2-40B4-BE49-F238E27FC236}">
                <a16:creationId xmlns:a16="http://schemas.microsoft.com/office/drawing/2014/main" id="{C7EDAB64-5491-3B4A-A6A4-CC58DDF2AF44}"/>
              </a:ext>
            </a:extLst>
          </p:cNvPr>
          <p:cNvSpPr/>
          <p:nvPr/>
        </p:nvSpPr>
        <p:spPr>
          <a:xfrm>
            <a:off x="6768960" y="4792499"/>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Ordinal</a:t>
            </a:r>
          </a:p>
        </p:txBody>
      </p:sp>
      <p:sp>
        <p:nvSpPr>
          <p:cNvPr id="46" name="Rectangle 45">
            <a:extLst>
              <a:ext uri="{FF2B5EF4-FFF2-40B4-BE49-F238E27FC236}">
                <a16:creationId xmlns:a16="http://schemas.microsoft.com/office/drawing/2014/main" id="{82EF02D7-C25A-DF4B-B30C-D790A5504099}"/>
              </a:ext>
            </a:extLst>
          </p:cNvPr>
          <p:cNvSpPr/>
          <p:nvPr/>
        </p:nvSpPr>
        <p:spPr>
          <a:xfrm>
            <a:off x="8981738" y="5342790"/>
            <a:ext cx="3876676" cy="52322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Quantitative</a:t>
            </a:r>
          </a:p>
        </p:txBody>
      </p:sp>
      <p:pic>
        <p:nvPicPr>
          <p:cNvPr id="47" name="Picture 46" descr="Icon&#10;&#10;Description automatically generated">
            <a:extLst>
              <a:ext uri="{FF2B5EF4-FFF2-40B4-BE49-F238E27FC236}">
                <a16:creationId xmlns:a16="http://schemas.microsoft.com/office/drawing/2014/main" id="{4844D93A-58AB-B345-9360-E24E2B15D227}"/>
              </a:ext>
            </a:extLst>
          </p:cNvPr>
          <p:cNvPicPr>
            <a:picLocks noChangeAspect="1"/>
          </p:cNvPicPr>
          <p:nvPr/>
        </p:nvPicPr>
        <p:blipFill>
          <a:blip r:embed="rId26"/>
          <a:stretch>
            <a:fillRect/>
          </a:stretch>
        </p:blipFill>
        <p:spPr>
          <a:xfrm>
            <a:off x="8890282" y="2498836"/>
            <a:ext cx="791040" cy="798834"/>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A9DB7F0-DB85-6D40-8354-B3ED0FA7557E}"/>
              </a:ext>
            </a:extLst>
          </p:cNvPr>
          <p:cNvPicPr>
            <a:picLocks noChangeAspect="1"/>
          </p:cNvPicPr>
          <p:nvPr/>
        </p:nvPicPr>
        <p:blipFill>
          <a:blip r:embed="rId27"/>
          <a:stretch>
            <a:fillRect/>
          </a:stretch>
        </p:blipFill>
        <p:spPr>
          <a:xfrm>
            <a:off x="10122760" y="2511114"/>
            <a:ext cx="731465" cy="731465"/>
          </a:xfrm>
          <a:prstGeom prst="rect">
            <a:avLst/>
          </a:prstGeom>
        </p:spPr>
      </p:pic>
    </p:spTree>
    <p:extLst>
      <p:ext uri="{BB962C8B-B14F-4D97-AF65-F5344CB8AC3E}">
        <p14:creationId xmlns:p14="http://schemas.microsoft.com/office/powerpoint/2010/main" val="3116124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How to visualize data?</a:t>
            </a:r>
          </a:p>
        </p:txBody>
      </p:sp>
      <p:sp>
        <p:nvSpPr>
          <p:cNvPr id="3" name="TextBox 2">
            <a:extLst>
              <a:ext uri="{FF2B5EF4-FFF2-40B4-BE49-F238E27FC236}">
                <a16:creationId xmlns:a16="http://schemas.microsoft.com/office/drawing/2014/main" id="{41D117D3-28AE-154A-8D0E-80099CCDEA3E}"/>
              </a:ext>
            </a:extLst>
          </p:cNvPr>
          <p:cNvSpPr txBox="1"/>
          <p:nvPr/>
        </p:nvSpPr>
        <p:spPr>
          <a:xfrm>
            <a:off x="338134" y="1690688"/>
            <a:ext cx="4764314" cy="5386090"/>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do you want to communicate or facilitate?</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3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What kinds of data do you need to show?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Graphic 6" descr="Supply And Demand outline">
            <a:extLst>
              <a:ext uri="{FF2B5EF4-FFF2-40B4-BE49-F238E27FC236}">
                <a16:creationId xmlns:a16="http://schemas.microsoft.com/office/drawing/2014/main" id="{F2B25140-21D0-2848-8DA7-1878D983E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6716" y="1621512"/>
            <a:ext cx="914400" cy="914400"/>
          </a:xfrm>
          <a:prstGeom prst="rect">
            <a:avLst/>
          </a:prstGeom>
        </p:spPr>
      </p:pic>
      <p:pic>
        <p:nvPicPr>
          <p:cNvPr id="9" name="Graphic 8" descr="Pie chart outline">
            <a:extLst>
              <a:ext uri="{FF2B5EF4-FFF2-40B4-BE49-F238E27FC236}">
                <a16:creationId xmlns:a16="http://schemas.microsoft.com/office/drawing/2014/main" id="{EECDDDF9-404C-F34E-90E6-1211E5422C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5436" y="1621512"/>
            <a:ext cx="914400" cy="914400"/>
          </a:xfrm>
          <a:prstGeom prst="rect">
            <a:avLst/>
          </a:prstGeom>
        </p:spPr>
      </p:pic>
      <p:pic>
        <p:nvPicPr>
          <p:cNvPr id="11" name="Graphic 10" descr="Bar chart outline">
            <a:extLst>
              <a:ext uri="{FF2B5EF4-FFF2-40B4-BE49-F238E27FC236}">
                <a16:creationId xmlns:a16="http://schemas.microsoft.com/office/drawing/2014/main" id="{6EB4C593-5729-5D4D-82E0-BF8B42006B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4156" y="1621512"/>
            <a:ext cx="914400" cy="914400"/>
          </a:xfrm>
          <a:prstGeom prst="rect">
            <a:avLst/>
          </a:prstGeom>
        </p:spPr>
      </p:pic>
      <p:pic>
        <p:nvPicPr>
          <p:cNvPr id="15" name="Graphic 14" descr="Linear Graph outline">
            <a:extLst>
              <a:ext uri="{FF2B5EF4-FFF2-40B4-BE49-F238E27FC236}">
                <a16:creationId xmlns:a16="http://schemas.microsoft.com/office/drawing/2014/main" id="{30D31653-062E-E44B-AE44-08B1422391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76716" y="2438159"/>
            <a:ext cx="914400" cy="914400"/>
          </a:xfrm>
          <a:prstGeom prst="rect">
            <a:avLst/>
          </a:prstGeom>
        </p:spPr>
      </p:pic>
      <p:grpSp>
        <p:nvGrpSpPr>
          <p:cNvPr id="24" name="Graphic 18" descr="Scatterplot outline">
            <a:extLst>
              <a:ext uri="{FF2B5EF4-FFF2-40B4-BE49-F238E27FC236}">
                <a16:creationId xmlns:a16="http://schemas.microsoft.com/office/drawing/2014/main" id="{B2E9D009-8F71-0C4D-ABB4-BDA586483AEA}"/>
              </a:ext>
            </a:extLst>
          </p:cNvPr>
          <p:cNvGrpSpPr/>
          <p:nvPr/>
        </p:nvGrpSpPr>
        <p:grpSpPr>
          <a:xfrm>
            <a:off x="7710342" y="3459596"/>
            <a:ext cx="647423" cy="647700"/>
            <a:chOff x="7338880" y="4088267"/>
            <a:chExt cx="647423" cy="647700"/>
          </a:xfrm>
          <a:solidFill>
            <a:srgbClr val="000000"/>
          </a:solidFill>
        </p:grpSpPr>
        <p:sp>
          <p:nvSpPr>
            <p:cNvPr id="25" name="Freeform 24">
              <a:extLst>
                <a:ext uri="{FF2B5EF4-FFF2-40B4-BE49-F238E27FC236}">
                  <a16:creationId xmlns:a16="http://schemas.microsoft.com/office/drawing/2014/main" id="{7770A919-CFB9-814F-8375-CCD220C85A3E}"/>
                </a:ext>
              </a:extLst>
            </p:cNvPr>
            <p:cNvSpPr/>
            <p:nvPr/>
          </p:nvSpPr>
          <p:spPr>
            <a:xfrm>
              <a:off x="7338880" y="4088267"/>
              <a:ext cx="647423" cy="647700"/>
            </a:xfrm>
            <a:custGeom>
              <a:avLst/>
              <a:gdLst>
                <a:gd name="connsiteX0" fmla="*/ 647424 w 647423"/>
                <a:gd name="connsiteY0" fmla="*/ 647700 h 647700"/>
                <a:gd name="connsiteX1" fmla="*/ 0 w 647423"/>
                <a:gd name="connsiteY1" fmla="*/ 647700 h 647700"/>
                <a:gd name="connsiteX2" fmla="*/ 0 w 647423"/>
                <a:gd name="connsiteY2" fmla="*/ 0 h 647700"/>
                <a:gd name="connsiteX3" fmla="*/ 19050 w 647423"/>
                <a:gd name="connsiteY3" fmla="*/ 0 h 647700"/>
                <a:gd name="connsiteX4" fmla="*/ 19050 w 647423"/>
                <a:gd name="connsiteY4" fmla="*/ 628650 h 647700"/>
                <a:gd name="connsiteX5" fmla="*/ 647424 w 647423"/>
                <a:gd name="connsiteY5" fmla="*/ 628650 h 647700"/>
                <a:gd name="connsiteX6" fmla="*/ 647424 w 647423"/>
                <a:gd name="connsiteY6" fmla="*/ 64770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423" h="647700">
                  <a:moveTo>
                    <a:pt x="647424" y="647700"/>
                  </a:moveTo>
                  <a:lnTo>
                    <a:pt x="0" y="647700"/>
                  </a:lnTo>
                  <a:lnTo>
                    <a:pt x="0" y="0"/>
                  </a:lnTo>
                  <a:lnTo>
                    <a:pt x="19050" y="0"/>
                  </a:lnTo>
                  <a:lnTo>
                    <a:pt x="19050" y="628650"/>
                  </a:lnTo>
                  <a:lnTo>
                    <a:pt x="647424" y="628650"/>
                  </a:lnTo>
                  <a:lnTo>
                    <a:pt x="647424" y="64770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4F659826-BD5C-2047-9D3E-C6ABE669CC53}"/>
                </a:ext>
              </a:extLst>
            </p:cNvPr>
            <p:cNvSpPr/>
            <p:nvPr/>
          </p:nvSpPr>
          <p:spPr>
            <a:xfrm>
              <a:off x="7453170" y="4564707"/>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6"/>
                    <a:pt x="0" y="28575"/>
                  </a:cubicBezTo>
                  <a:cubicBezTo>
                    <a:pt x="0" y="12793"/>
                    <a:pt x="12793" y="0"/>
                    <a:pt x="28575" y="0"/>
                  </a:cubicBezTo>
                  <a:cubicBezTo>
                    <a:pt x="44357" y="0"/>
                    <a:pt x="57150" y="12793"/>
                    <a:pt x="57150" y="28575"/>
                  </a:cubicBezTo>
                  <a:cubicBezTo>
                    <a:pt x="57150" y="44356"/>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26">
              <a:extLst>
                <a:ext uri="{FF2B5EF4-FFF2-40B4-BE49-F238E27FC236}">
                  <a16:creationId xmlns:a16="http://schemas.microsoft.com/office/drawing/2014/main" id="{8E60E925-A32E-5D47-9B44-90FC59A7BC25}"/>
                </a:ext>
              </a:extLst>
            </p:cNvPr>
            <p:cNvSpPr/>
            <p:nvPr/>
          </p:nvSpPr>
          <p:spPr>
            <a:xfrm>
              <a:off x="7491270" y="4440844"/>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F650C0F0-8912-FF45-BDCC-F4C6DE2DBB22}"/>
                </a:ext>
              </a:extLst>
            </p:cNvPr>
            <p:cNvSpPr/>
            <p:nvPr/>
          </p:nvSpPr>
          <p:spPr>
            <a:xfrm>
              <a:off x="7624620" y="445990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D2513292-0C6B-E146-816E-B11280D12CA7}"/>
                </a:ext>
              </a:extLst>
            </p:cNvPr>
            <p:cNvSpPr/>
            <p:nvPr/>
          </p:nvSpPr>
          <p:spPr>
            <a:xfrm>
              <a:off x="7624620" y="4326515"/>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038DC2B3-AB6E-2D43-9B75-DE5A4D678E51}"/>
                </a:ext>
              </a:extLst>
            </p:cNvPr>
            <p:cNvSpPr/>
            <p:nvPr/>
          </p:nvSpPr>
          <p:spPr>
            <a:xfrm>
              <a:off x="7748455"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30">
              <a:extLst>
                <a:ext uri="{FF2B5EF4-FFF2-40B4-BE49-F238E27FC236}">
                  <a16:creationId xmlns:a16="http://schemas.microsoft.com/office/drawing/2014/main" id="{92AA1859-D701-0E43-B373-D841FE165D64}"/>
                </a:ext>
              </a:extLst>
            </p:cNvPr>
            <p:cNvSpPr/>
            <p:nvPr/>
          </p:nvSpPr>
          <p:spPr>
            <a:xfrm>
              <a:off x="7881814" y="4288406"/>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1F2BA655-CF31-BF45-8B7E-72FF61293C29}"/>
                </a:ext>
              </a:extLst>
            </p:cNvPr>
            <p:cNvSpPr/>
            <p:nvPr/>
          </p:nvSpPr>
          <p:spPr>
            <a:xfrm>
              <a:off x="7881814" y="4145493"/>
              <a:ext cx="57150" cy="57150"/>
            </a:xfrm>
            <a:custGeom>
              <a:avLst/>
              <a:gdLst>
                <a:gd name="connsiteX0" fmla="*/ 28575 w 57150"/>
                <a:gd name="connsiteY0" fmla="*/ 57150 h 57150"/>
                <a:gd name="connsiteX1" fmla="*/ 0 w 57150"/>
                <a:gd name="connsiteY1" fmla="*/ 28575 h 57150"/>
                <a:gd name="connsiteX2" fmla="*/ 28575 w 57150"/>
                <a:gd name="connsiteY2" fmla="*/ 0 h 57150"/>
                <a:gd name="connsiteX3" fmla="*/ 57150 w 57150"/>
                <a:gd name="connsiteY3" fmla="*/ 28575 h 57150"/>
                <a:gd name="connsiteX4" fmla="*/ 28575 w 57150"/>
                <a:gd name="connsiteY4" fmla="*/ 5715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575" y="57150"/>
                  </a:moveTo>
                  <a:cubicBezTo>
                    <a:pt x="12793" y="57150"/>
                    <a:pt x="0" y="44357"/>
                    <a:pt x="0" y="28575"/>
                  </a:cubicBezTo>
                  <a:cubicBezTo>
                    <a:pt x="0" y="12793"/>
                    <a:pt x="12793" y="0"/>
                    <a:pt x="28575" y="0"/>
                  </a:cubicBezTo>
                  <a:cubicBezTo>
                    <a:pt x="44357" y="0"/>
                    <a:pt x="57150" y="12793"/>
                    <a:pt x="57150" y="28575"/>
                  </a:cubicBezTo>
                  <a:cubicBezTo>
                    <a:pt x="57150" y="44357"/>
                    <a:pt x="44357" y="57150"/>
                    <a:pt x="28575" y="5715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2827FC8D-EA5C-1C4D-A26D-AD83E2E089DF}"/>
              </a:ext>
            </a:extLst>
          </p:cNvPr>
          <p:cNvSpPr/>
          <p:nvPr/>
        </p:nvSpPr>
        <p:spPr>
          <a:xfrm>
            <a:off x="7806487" y="3459596"/>
            <a:ext cx="647423" cy="562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id="{3BFD4F72-69F6-1C43-B9E5-B0CA4143C3FF}"/>
              </a:ext>
            </a:extLst>
          </p:cNvPr>
          <p:cNvPicPr>
            <a:picLocks noChangeAspect="1"/>
          </p:cNvPicPr>
          <p:nvPr/>
        </p:nvPicPr>
        <p:blipFill rotWithShape="1">
          <a:blip r:embed="rId11"/>
          <a:srcRect l="18803" t="11739" r="18363" b="35376"/>
          <a:stretch/>
        </p:blipFill>
        <p:spPr>
          <a:xfrm>
            <a:off x="7762611" y="3473979"/>
            <a:ext cx="667907" cy="562166"/>
          </a:xfrm>
          <a:prstGeom prst="rect">
            <a:avLst/>
          </a:prstGeom>
        </p:spPr>
      </p:pic>
      <p:pic>
        <p:nvPicPr>
          <p:cNvPr id="34" name="Picture 33">
            <a:extLst>
              <a:ext uri="{FF2B5EF4-FFF2-40B4-BE49-F238E27FC236}">
                <a16:creationId xmlns:a16="http://schemas.microsoft.com/office/drawing/2014/main" id="{50880CDA-AB26-D940-82E2-3F326BB1D1FD}"/>
              </a:ext>
            </a:extLst>
          </p:cNvPr>
          <p:cNvPicPr>
            <a:picLocks noChangeAspect="1"/>
          </p:cNvPicPr>
          <p:nvPr/>
        </p:nvPicPr>
        <p:blipFill rotWithShape="1">
          <a:blip r:embed="rId12"/>
          <a:srcRect b="9091"/>
          <a:stretch/>
        </p:blipFill>
        <p:spPr>
          <a:xfrm>
            <a:off x="8757215" y="3354973"/>
            <a:ext cx="1005840" cy="914400"/>
          </a:xfrm>
          <a:prstGeom prst="rect">
            <a:avLst/>
          </a:prstGeom>
        </p:spPr>
      </p:pic>
      <p:sp>
        <p:nvSpPr>
          <p:cNvPr id="35" name="Rectangle 34">
            <a:extLst>
              <a:ext uri="{FF2B5EF4-FFF2-40B4-BE49-F238E27FC236}">
                <a16:creationId xmlns:a16="http://schemas.microsoft.com/office/drawing/2014/main" id="{EBC80675-E0C1-2641-BCC5-D8E8E0A17B62}"/>
              </a:ext>
            </a:extLst>
          </p:cNvPr>
          <p:cNvSpPr/>
          <p:nvPr/>
        </p:nvSpPr>
        <p:spPr>
          <a:xfrm>
            <a:off x="9529977" y="3473979"/>
            <a:ext cx="91440" cy="914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9886F0B1-F089-4247-BC20-0B0ABCD6CB84}"/>
              </a:ext>
            </a:extLst>
          </p:cNvPr>
          <p:cNvPicPr>
            <a:picLocks noChangeAspect="1"/>
          </p:cNvPicPr>
          <p:nvPr/>
        </p:nvPicPr>
        <p:blipFill rotWithShape="1">
          <a:blip r:embed="rId13"/>
          <a:srcRect l="4286" r="5837" b="22521"/>
          <a:stretch/>
        </p:blipFill>
        <p:spPr>
          <a:xfrm>
            <a:off x="9954156" y="3326246"/>
            <a:ext cx="1060726" cy="914400"/>
          </a:xfrm>
          <a:prstGeom prst="rect">
            <a:avLst/>
          </a:prstGeom>
        </p:spPr>
      </p:pic>
      <p:sp>
        <p:nvSpPr>
          <p:cNvPr id="37" name="Oval 36">
            <a:extLst>
              <a:ext uri="{FF2B5EF4-FFF2-40B4-BE49-F238E27FC236}">
                <a16:creationId xmlns:a16="http://schemas.microsoft.com/office/drawing/2014/main" id="{D6ECC837-3358-2F42-89A6-30368E86FD28}"/>
              </a:ext>
            </a:extLst>
          </p:cNvPr>
          <p:cNvSpPr/>
          <p:nvPr/>
        </p:nvSpPr>
        <p:spPr>
          <a:xfrm>
            <a:off x="10379061" y="3539295"/>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8AEC6354-6277-4049-9733-15A21850991D}"/>
              </a:ext>
            </a:extLst>
          </p:cNvPr>
          <p:cNvSpPr/>
          <p:nvPr/>
        </p:nvSpPr>
        <p:spPr>
          <a:xfrm>
            <a:off x="10705633" y="3430443"/>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D87689D-7FC9-2945-B5EB-E46FAB5AA153}"/>
              </a:ext>
            </a:extLst>
          </p:cNvPr>
          <p:cNvSpPr/>
          <p:nvPr/>
        </p:nvSpPr>
        <p:spPr>
          <a:xfrm>
            <a:off x="3778464" y="1817102"/>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Comparison</a:t>
            </a:r>
          </a:p>
        </p:txBody>
      </p:sp>
      <p:sp>
        <p:nvSpPr>
          <p:cNvPr id="40" name="Rectangle 39">
            <a:extLst>
              <a:ext uri="{FF2B5EF4-FFF2-40B4-BE49-F238E27FC236}">
                <a16:creationId xmlns:a16="http://schemas.microsoft.com/office/drawing/2014/main" id="{28481DEC-EE52-044C-8029-8434A02E1B6D}"/>
              </a:ext>
            </a:extLst>
          </p:cNvPr>
          <p:cNvSpPr/>
          <p:nvPr/>
        </p:nvSpPr>
        <p:spPr>
          <a:xfrm>
            <a:off x="3778464" y="2633749"/>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Trend</a:t>
            </a:r>
          </a:p>
        </p:txBody>
      </p:sp>
      <p:sp>
        <p:nvSpPr>
          <p:cNvPr id="41" name="Rectangle 40">
            <a:extLst>
              <a:ext uri="{FF2B5EF4-FFF2-40B4-BE49-F238E27FC236}">
                <a16:creationId xmlns:a16="http://schemas.microsoft.com/office/drawing/2014/main" id="{7EE1B8BC-6060-7C44-8BB9-55A779B79340}"/>
              </a:ext>
            </a:extLst>
          </p:cNvPr>
          <p:cNvSpPr/>
          <p:nvPr/>
        </p:nvSpPr>
        <p:spPr>
          <a:xfrm>
            <a:off x="3773096" y="3512925"/>
            <a:ext cx="3876676" cy="523220"/>
          </a:xfrm>
          <a:prstGeom prst="rect">
            <a:avLst/>
          </a:prstGeom>
          <a:noFill/>
        </p:spPr>
        <p:txBody>
          <a:bodyPr wrap="square" lIns="91440" tIns="45720" rIns="91440" bIns="4572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Outliers</a:t>
            </a:r>
          </a:p>
        </p:txBody>
      </p:sp>
      <p:pic>
        <p:nvPicPr>
          <p:cNvPr id="47" name="Picture 46" descr="Icon&#10;&#10;Description automatically generated">
            <a:extLst>
              <a:ext uri="{FF2B5EF4-FFF2-40B4-BE49-F238E27FC236}">
                <a16:creationId xmlns:a16="http://schemas.microsoft.com/office/drawing/2014/main" id="{4844D93A-58AB-B345-9360-E24E2B15D227}"/>
              </a:ext>
            </a:extLst>
          </p:cNvPr>
          <p:cNvPicPr>
            <a:picLocks noChangeAspect="1"/>
          </p:cNvPicPr>
          <p:nvPr/>
        </p:nvPicPr>
        <p:blipFill>
          <a:blip r:embed="rId14"/>
          <a:stretch>
            <a:fillRect/>
          </a:stretch>
        </p:blipFill>
        <p:spPr>
          <a:xfrm>
            <a:off x="8890282" y="2498836"/>
            <a:ext cx="791040" cy="798834"/>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FA9DB7F0-DB85-6D40-8354-B3ED0FA7557E}"/>
              </a:ext>
            </a:extLst>
          </p:cNvPr>
          <p:cNvPicPr>
            <a:picLocks noChangeAspect="1"/>
          </p:cNvPicPr>
          <p:nvPr/>
        </p:nvPicPr>
        <p:blipFill>
          <a:blip r:embed="rId15"/>
          <a:stretch>
            <a:fillRect/>
          </a:stretch>
        </p:blipFill>
        <p:spPr>
          <a:xfrm>
            <a:off x="10122760" y="2511114"/>
            <a:ext cx="731465" cy="731465"/>
          </a:xfrm>
          <a:prstGeom prst="rect">
            <a:avLst/>
          </a:prstGeom>
        </p:spPr>
      </p:pic>
      <p:pic>
        <p:nvPicPr>
          <p:cNvPr id="43" name="Picture 42" descr="Table&#10;&#10;Description automatically generated">
            <a:extLst>
              <a:ext uri="{FF2B5EF4-FFF2-40B4-BE49-F238E27FC236}">
                <a16:creationId xmlns:a16="http://schemas.microsoft.com/office/drawing/2014/main" id="{A0975EA1-6DED-BF4E-8A83-E70483BAA6B5}"/>
              </a:ext>
            </a:extLst>
          </p:cNvPr>
          <p:cNvPicPr>
            <a:picLocks noChangeAspect="1"/>
          </p:cNvPicPr>
          <p:nvPr/>
        </p:nvPicPr>
        <p:blipFill>
          <a:blip r:embed="rId16"/>
          <a:stretch>
            <a:fillRect/>
          </a:stretch>
        </p:blipFill>
        <p:spPr>
          <a:xfrm>
            <a:off x="5647916" y="4423812"/>
            <a:ext cx="5201061" cy="2280316"/>
          </a:xfrm>
          <a:prstGeom prst="rect">
            <a:avLst/>
          </a:prstGeom>
          <a:ln>
            <a:solidFill>
              <a:schemeClr val="tx1"/>
            </a:solidFill>
          </a:ln>
        </p:spPr>
      </p:pic>
    </p:spTree>
    <p:extLst>
      <p:ext uri="{BB962C8B-B14F-4D97-AF65-F5344CB8AC3E}">
        <p14:creationId xmlns:p14="http://schemas.microsoft.com/office/powerpoint/2010/main" val="490190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		Bar charts</a:t>
            </a:r>
          </a:p>
        </p:txBody>
      </p:sp>
      <p:sp>
        <p:nvSpPr>
          <p:cNvPr id="3" name="TextBox 2">
            <a:extLst>
              <a:ext uri="{FF2B5EF4-FFF2-40B4-BE49-F238E27FC236}">
                <a16:creationId xmlns:a16="http://schemas.microsoft.com/office/drawing/2014/main" id="{41D117D3-28AE-154A-8D0E-80099CCDEA3E}"/>
              </a:ext>
            </a:extLst>
          </p:cNvPr>
          <p:cNvSpPr txBox="1"/>
          <p:nvPr/>
        </p:nvSpPr>
        <p:spPr>
          <a:xfrm>
            <a:off x="838200" y="1690688"/>
            <a:ext cx="11015666" cy="1077218"/>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Comparison</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Categorical or Ordinal vs. Quantitative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8CB69D81-935E-394B-BB07-06AF8739B549}"/>
              </a:ext>
            </a:extLst>
          </p:cNvPr>
          <p:cNvPicPr>
            <a:picLocks noChangeAspect="1"/>
          </p:cNvPicPr>
          <p:nvPr/>
        </p:nvPicPr>
        <p:blipFill>
          <a:blip r:embed="rId3"/>
          <a:stretch>
            <a:fillRect/>
          </a:stretch>
        </p:blipFill>
        <p:spPr>
          <a:xfrm>
            <a:off x="8874895" y="1847134"/>
            <a:ext cx="2978971" cy="805291"/>
          </a:xfrm>
          <a:prstGeom prst="rect">
            <a:avLst/>
          </a:prstGeom>
          <a:ln>
            <a:solidFill>
              <a:schemeClr val="tx1"/>
            </a:solidFill>
          </a:ln>
        </p:spPr>
      </p:pic>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5"/>
          <a:stretch>
            <a:fillRect/>
          </a:stretch>
        </p:blipFill>
        <p:spPr>
          <a:xfrm>
            <a:off x="144383" y="3062816"/>
            <a:ext cx="5201061" cy="2280316"/>
          </a:xfrm>
          <a:prstGeom prst="rect">
            <a:avLst/>
          </a:prstGeom>
          <a:ln>
            <a:solidFill>
              <a:schemeClr val="tx1"/>
            </a:solidFill>
          </a:ln>
        </p:spPr>
      </p:pic>
      <p:pic>
        <p:nvPicPr>
          <p:cNvPr id="60" name="Picture 59" descr="Chart, bar chart&#10;&#10;Description automatically generated">
            <a:extLst>
              <a:ext uri="{FF2B5EF4-FFF2-40B4-BE49-F238E27FC236}">
                <a16:creationId xmlns:a16="http://schemas.microsoft.com/office/drawing/2014/main" id="{68B91805-BF48-AA4D-9011-6AD91CB97384}"/>
              </a:ext>
            </a:extLst>
          </p:cNvPr>
          <p:cNvPicPr>
            <a:picLocks noChangeAspect="1"/>
          </p:cNvPicPr>
          <p:nvPr/>
        </p:nvPicPr>
        <p:blipFill>
          <a:blip r:embed="rId6"/>
          <a:stretch>
            <a:fillRect/>
          </a:stretch>
        </p:blipFill>
        <p:spPr>
          <a:xfrm>
            <a:off x="5445868" y="2690524"/>
            <a:ext cx="6601749" cy="4167476"/>
          </a:xfrm>
          <a:prstGeom prst="rect">
            <a:avLst/>
          </a:prstGeom>
        </p:spPr>
      </p:pic>
      <p:pic>
        <p:nvPicPr>
          <p:cNvPr id="9" name="Graphic 8" descr="Pandemic exponential curve bar graph outline">
            <a:extLst>
              <a:ext uri="{FF2B5EF4-FFF2-40B4-BE49-F238E27FC236}">
                <a16:creationId xmlns:a16="http://schemas.microsoft.com/office/drawing/2014/main" id="{5D8A35CC-E3F9-42F3-E5B2-AB07415760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7835" y="318559"/>
            <a:ext cx="1418694" cy="1418694"/>
          </a:xfrm>
          <a:prstGeom prst="rect">
            <a:avLst/>
          </a:prstGeom>
        </p:spPr>
      </p:pic>
    </p:spTree>
    <p:extLst>
      <p:ext uri="{BB962C8B-B14F-4D97-AF65-F5344CB8AC3E}">
        <p14:creationId xmlns:p14="http://schemas.microsoft.com/office/powerpoint/2010/main" val="1189231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		Line charts</a:t>
            </a:r>
          </a:p>
        </p:txBody>
      </p:sp>
      <p:sp>
        <p:nvSpPr>
          <p:cNvPr id="3" name="TextBox 2">
            <a:extLst>
              <a:ext uri="{FF2B5EF4-FFF2-40B4-BE49-F238E27FC236}">
                <a16:creationId xmlns:a16="http://schemas.microsoft.com/office/drawing/2014/main" id="{41D117D3-28AE-154A-8D0E-80099CCDEA3E}"/>
              </a:ext>
            </a:extLst>
          </p:cNvPr>
          <p:cNvSpPr txBox="1"/>
          <p:nvPr/>
        </p:nvSpPr>
        <p:spPr>
          <a:xfrm>
            <a:off x="838200" y="1690688"/>
            <a:ext cx="11015666" cy="1077218"/>
          </a:xfrm>
          <a:prstGeom prst="rect">
            <a:avLst/>
          </a:prstGeom>
          <a:noFill/>
        </p:spPr>
        <p:txBody>
          <a:bodyPr wrap="square" rtlCol="0">
            <a:spAutoFit/>
          </a:bodyPr>
          <a:lstStyle/>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Goal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Trend</a:t>
            </a:r>
          </a:p>
          <a:p>
            <a:pPr marL="742950" marR="0" lvl="0" indent="-7429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 Types </a:t>
            </a:r>
            <a:r>
              <a:rPr kumimoji="0" lang="en-US" sz="2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itchFamily="2" charset="2"/>
              </a:rPr>
              <a:t> Ordinal or Quantitative vs. Quantitative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Diagram&#10;&#10;Description automatically generated with low confidence">
            <a:extLst>
              <a:ext uri="{FF2B5EF4-FFF2-40B4-BE49-F238E27FC236}">
                <a16:creationId xmlns:a16="http://schemas.microsoft.com/office/drawing/2014/main" id="{8CB69D81-935E-394B-BB07-06AF8739B549}"/>
              </a:ext>
            </a:extLst>
          </p:cNvPr>
          <p:cNvPicPr>
            <a:picLocks noChangeAspect="1"/>
          </p:cNvPicPr>
          <p:nvPr/>
        </p:nvPicPr>
        <p:blipFill>
          <a:blip r:embed="rId3"/>
          <a:stretch>
            <a:fillRect/>
          </a:stretch>
        </p:blipFill>
        <p:spPr>
          <a:xfrm>
            <a:off x="8874895" y="1847134"/>
            <a:ext cx="2978971" cy="805291"/>
          </a:xfrm>
          <a:prstGeom prst="rect">
            <a:avLst/>
          </a:prstGeom>
          <a:ln>
            <a:solidFill>
              <a:schemeClr val="tx1"/>
            </a:solidFill>
          </a:ln>
        </p:spPr>
      </p:pic>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5"/>
          <a:stretch>
            <a:fillRect/>
          </a:stretch>
        </p:blipFill>
        <p:spPr>
          <a:xfrm>
            <a:off x="144383" y="3062816"/>
            <a:ext cx="5201061" cy="2280316"/>
          </a:xfrm>
          <a:prstGeom prst="rect">
            <a:avLst/>
          </a:prstGeom>
          <a:ln>
            <a:solidFill>
              <a:schemeClr val="tx1"/>
            </a:solidFill>
          </a:ln>
        </p:spPr>
      </p:pic>
      <p:pic>
        <p:nvPicPr>
          <p:cNvPr id="10" name="Graphic 9" descr="Periodic Graph outline">
            <a:extLst>
              <a:ext uri="{FF2B5EF4-FFF2-40B4-BE49-F238E27FC236}">
                <a16:creationId xmlns:a16="http://schemas.microsoft.com/office/drawing/2014/main" id="{B17FF964-5D41-2047-9250-27CC88A8CA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894" y="332847"/>
            <a:ext cx="1418695" cy="1418695"/>
          </a:xfrm>
          <a:prstGeom prst="rect">
            <a:avLst/>
          </a:prstGeom>
        </p:spPr>
      </p:pic>
      <p:pic>
        <p:nvPicPr>
          <p:cNvPr id="8" name="Picture 7" descr="Chart, line chart&#10;&#10;Description automatically generated">
            <a:extLst>
              <a:ext uri="{FF2B5EF4-FFF2-40B4-BE49-F238E27FC236}">
                <a16:creationId xmlns:a16="http://schemas.microsoft.com/office/drawing/2014/main" id="{D488EFE1-4FF0-4349-B269-D1046556DE4B}"/>
              </a:ext>
            </a:extLst>
          </p:cNvPr>
          <p:cNvPicPr>
            <a:picLocks noChangeAspect="1"/>
          </p:cNvPicPr>
          <p:nvPr/>
        </p:nvPicPr>
        <p:blipFill>
          <a:blip r:embed="rId8"/>
          <a:stretch>
            <a:fillRect/>
          </a:stretch>
        </p:blipFill>
        <p:spPr>
          <a:xfrm>
            <a:off x="5637591" y="2711634"/>
            <a:ext cx="6230564" cy="4141384"/>
          </a:xfrm>
          <a:prstGeom prst="rect">
            <a:avLst/>
          </a:prstGeom>
        </p:spPr>
      </p:pic>
    </p:spTree>
    <p:extLst>
      <p:ext uri="{BB962C8B-B14F-4D97-AF65-F5344CB8AC3E}">
        <p14:creationId xmlns:p14="http://schemas.microsoft.com/office/powerpoint/2010/main" val="2824552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1"/>
          </a:solidFill>
        </p:spPr>
        <p:txBody>
          <a:bodyPr vert="horz" lIns="91440" tIns="45720" rIns="91440" bIns="45720" rtlCol="0" anchor="ctr">
            <a:normAutofit/>
          </a:bodyPr>
          <a:lstStyle/>
          <a:p>
            <a:r>
              <a:rPr lang="en-US" sz="4400" dirty="0">
                <a:solidFill>
                  <a:schemeClr val="bg1"/>
                </a:solidFill>
              </a:rPr>
              <a:t>Avoiding Bias and Trickery</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6571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7" name="Picture 56" descr="Table&#10;&#10;Description automatically generated">
            <a:extLst>
              <a:ext uri="{FF2B5EF4-FFF2-40B4-BE49-F238E27FC236}">
                <a16:creationId xmlns:a16="http://schemas.microsoft.com/office/drawing/2014/main" id="{5F44E70B-40D0-D94E-9C31-AA2673BF2353}"/>
              </a:ext>
            </a:extLst>
          </p:cNvPr>
          <p:cNvPicPr>
            <a:picLocks noChangeAspect="1"/>
          </p:cNvPicPr>
          <p:nvPr/>
        </p:nvPicPr>
        <p:blipFill>
          <a:blip r:embed="rId4"/>
          <a:stretch>
            <a:fillRect/>
          </a:stretch>
        </p:blipFill>
        <p:spPr>
          <a:xfrm>
            <a:off x="4619625" y="2240611"/>
            <a:ext cx="6734175" cy="2952484"/>
          </a:xfrm>
          <a:prstGeom prst="rect">
            <a:avLst/>
          </a:prstGeom>
          <a:ln>
            <a:solidFill>
              <a:schemeClr val="tx1"/>
            </a:solidFill>
          </a:ln>
        </p:spPr>
      </p:pic>
      <p:sp>
        <p:nvSpPr>
          <p:cNvPr id="11" name="Rectangle 10">
            <a:extLst>
              <a:ext uri="{FF2B5EF4-FFF2-40B4-BE49-F238E27FC236}">
                <a16:creationId xmlns:a16="http://schemas.microsoft.com/office/drawing/2014/main" id="{1CCB3DEA-2468-F947-B4D7-2E7D1DDFB6E7}"/>
              </a:ext>
            </a:extLst>
          </p:cNvPr>
          <p:cNvSpPr/>
          <p:nvPr/>
        </p:nvSpPr>
        <p:spPr>
          <a:xfrm>
            <a:off x="838200" y="1690688"/>
            <a:ext cx="3876676"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Inspect the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Source?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Biases?</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4130775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0" y="1688632"/>
            <a:ext cx="7305675"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What’s shown vs not?</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1393365" y="3156511"/>
            <a:ext cx="3948459" cy="2624495"/>
          </a:xfrm>
          <a:prstGeom prst="rect">
            <a:avLst/>
          </a:prstGeom>
        </p:spPr>
      </p:pic>
      <p:pic>
        <p:nvPicPr>
          <p:cNvPr id="7" name="Picture 6" descr="Chart, bar chart, histogram&#10;&#10;Description automatically generated">
            <a:extLst>
              <a:ext uri="{FF2B5EF4-FFF2-40B4-BE49-F238E27FC236}">
                <a16:creationId xmlns:a16="http://schemas.microsoft.com/office/drawing/2014/main" id="{700D266E-0829-7548-B1C3-664453807F87}"/>
              </a:ext>
            </a:extLst>
          </p:cNvPr>
          <p:cNvPicPr>
            <a:picLocks noChangeAspect="1"/>
          </p:cNvPicPr>
          <p:nvPr/>
        </p:nvPicPr>
        <p:blipFill>
          <a:blip r:embed="rId5"/>
          <a:stretch>
            <a:fillRect/>
          </a:stretch>
        </p:blipFill>
        <p:spPr>
          <a:xfrm>
            <a:off x="6850177" y="3191447"/>
            <a:ext cx="3705515" cy="2865208"/>
          </a:xfrm>
          <a:prstGeom prst="rect">
            <a:avLst/>
          </a:prstGeom>
        </p:spPr>
      </p:pic>
    </p:spTree>
    <p:extLst>
      <p:ext uri="{BB962C8B-B14F-4D97-AF65-F5344CB8AC3E}">
        <p14:creationId xmlns:p14="http://schemas.microsoft.com/office/powerpoint/2010/main" val="3054948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1296-9B1B-56D8-BAF2-8DF356DB5FF4}"/>
              </a:ext>
            </a:extLst>
          </p:cNvPr>
          <p:cNvSpPr>
            <a:spLocks noGrp="1"/>
          </p:cNvSpPr>
          <p:nvPr>
            <p:ph type="title"/>
          </p:nvPr>
        </p:nvSpPr>
        <p:spPr/>
        <p:txBody>
          <a:bodyPr/>
          <a:lstStyle/>
          <a:p>
            <a:r>
              <a:rPr lang="en-US" dirty="0"/>
              <a:t>Visualization Guiding Principles</a:t>
            </a:r>
          </a:p>
        </p:txBody>
      </p:sp>
      <p:sp>
        <p:nvSpPr>
          <p:cNvPr id="3" name="Text Placeholder 2">
            <a:extLst>
              <a:ext uri="{FF2B5EF4-FFF2-40B4-BE49-F238E27FC236}">
                <a16:creationId xmlns:a16="http://schemas.microsoft.com/office/drawing/2014/main" id="{B5730F6C-F1E2-6B40-8E17-19D543876D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3997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0" y="1690688"/>
            <a:ext cx="4341043" cy="2308324"/>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Goal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Data types</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Picture 3" descr="Chart, line chart&#10;&#10;Description automatically generated">
            <a:extLst>
              <a:ext uri="{FF2B5EF4-FFF2-40B4-BE49-F238E27FC236}">
                <a16:creationId xmlns:a16="http://schemas.microsoft.com/office/drawing/2014/main" id="{09E67F9D-6749-7A40-879B-A8AB5A2A9E00}"/>
              </a:ext>
            </a:extLst>
          </p:cNvPr>
          <p:cNvPicPr>
            <a:picLocks noChangeAspect="1"/>
          </p:cNvPicPr>
          <p:nvPr/>
        </p:nvPicPr>
        <p:blipFill>
          <a:blip r:embed="rId4"/>
          <a:stretch>
            <a:fillRect/>
          </a:stretch>
        </p:blipFill>
        <p:spPr>
          <a:xfrm>
            <a:off x="4904805" y="2128838"/>
            <a:ext cx="6448995" cy="4021138"/>
          </a:xfrm>
          <a:prstGeom prst="rect">
            <a:avLst/>
          </a:prstGeom>
        </p:spPr>
      </p:pic>
    </p:spTree>
    <p:extLst>
      <p:ext uri="{BB962C8B-B14F-4D97-AF65-F5344CB8AC3E}">
        <p14:creationId xmlns:p14="http://schemas.microsoft.com/office/powerpoint/2010/main" val="4000150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1" y="1690688"/>
            <a:ext cx="7405696" cy="1200329"/>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	</a:t>
            </a: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Aspect ratio</a:t>
            </a:r>
          </a:p>
        </p:txBody>
      </p:sp>
      <p:pic>
        <p:nvPicPr>
          <p:cNvPr id="6" name="Picture 5" descr="Chart, line chart&#10;&#10;Description automatically generated">
            <a:extLst>
              <a:ext uri="{FF2B5EF4-FFF2-40B4-BE49-F238E27FC236}">
                <a16:creationId xmlns:a16="http://schemas.microsoft.com/office/drawing/2014/main" id="{AAC0F7B6-78F6-974B-996F-FE61F4620971}"/>
              </a:ext>
            </a:extLst>
          </p:cNvPr>
          <p:cNvPicPr>
            <a:picLocks noChangeAspect="1"/>
          </p:cNvPicPr>
          <p:nvPr/>
        </p:nvPicPr>
        <p:blipFill>
          <a:blip r:embed="rId4"/>
          <a:stretch>
            <a:fillRect/>
          </a:stretch>
        </p:blipFill>
        <p:spPr>
          <a:xfrm>
            <a:off x="435803" y="3171821"/>
            <a:ext cx="3512302" cy="2334587"/>
          </a:xfrm>
          <a:prstGeom prst="rect">
            <a:avLst/>
          </a:prstGeom>
        </p:spPr>
      </p:pic>
      <p:pic>
        <p:nvPicPr>
          <p:cNvPr id="5" name="Picture 4" descr="Chart, line chart&#10;&#10;Description automatically generated">
            <a:extLst>
              <a:ext uri="{FF2B5EF4-FFF2-40B4-BE49-F238E27FC236}">
                <a16:creationId xmlns:a16="http://schemas.microsoft.com/office/drawing/2014/main" id="{BE0F92DF-A576-6D4E-B379-747A73D7332B}"/>
              </a:ext>
            </a:extLst>
          </p:cNvPr>
          <p:cNvPicPr>
            <a:picLocks noChangeAspect="1"/>
          </p:cNvPicPr>
          <p:nvPr/>
        </p:nvPicPr>
        <p:blipFill>
          <a:blip r:embed="rId5"/>
          <a:stretch>
            <a:fillRect/>
          </a:stretch>
        </p:blipFill>
        <p:spPr>
          <a:xfrm>
            <a:off x="3948105" y="3249096"/>
            <a:ext cx="6722105" cy="2257312"/>
          </a:xfrm>
          <a:prstGeom prst="rect">
            <a:avLst/>
          </a:prstGeom>
        </p:spPr>
      </p:pic>
      <p:pic>
        <p:nvPicPr>
          <p:cNvPr id="9" name="Picture 8" descr="Chart, line chart&#10;&#10;Description automatically generated">
            <a:extLst>
              <a:ext uri="{FF2B5EF4-FFF2-40B4-BE49-F238E27FC236}">
                <a16:creationId xmlns:a16="http://schemas.microsoft.com/office/drawing/2014/main" id="{04109A13-6B31-A54C-848C-38986A2BFD50}"/>
              </a:ext>
            </a:extLst>
          </p:cNvPr>
          <p:cNvPicPr>
            <a:picLocks noChangeAspect="1"/>
          </p:cNvPicPr>
          <p:nvPr/>
        </p:nvPicPr>
        <p:blipFill rotWithShape="1">
          <a:blip r:embed="rId6"/>
          <a:srcRect r="3561"/>
          <a:stretch/>
        </p:blipFill>
        <p:spPr>
          <a:xfrm>
            <a:off x="10123516" y="3029448"/>
            <a:ext cx="1935146" cy="2733519"/>
          </a:xfrm>
          <a:prstGeom prst="rect">
            <a:avLst/>
          </a:prstGeom>
        </p:spPr>
      </p:pic>
    </p:spTree>
    <p:extLst>
      <p:ext uri="{BB962C8B-B14F-4D97-AF65-F5344CB8AC3E}">
        <p14:creationId xmlns:p14="http://schemas.microsoft.com/office/powerpoint/2010/main" val="963023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How do we avoid bias &amp; trickery? </a:t>
            </a:r>
          </a:p>
        </p:txBody>
      </p:sp>
      <p:sp>
        <p:nvSpPr>
          <p:cNvPr id="47" name="TextBox 46">
            <a:extLst>
              <a:ext uri="{FF2B5EF4-FFF2-40B4-BE49-F238E27FC236}">
                <a16:creationId xmlns:a16="http://schemas.microsoft.com/office/drawing/2014/main" id="{7E0E217E-A873-C346-870A-5FA21F92450F}"/>
              </a:ext>
            </a:extLst>
          </p:cNvPr>
          <p:cNvSpPr txBox="1"/>
          <p:nvPr/>
        </p:nvSpPr>
        <p:spPr>
          <a:xfrm>
            <a:off x="78605" y="5763587"/>
            <a:ext cx="510063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github.com</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fivethirtyeight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/data/blob/master/college-majors/women-</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stem.csv</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CCB3DEA-2468-F947-B4D7-2E7D1DDFB6E7}"/>
              </a:ext>
            </a:extLst>
          </p:cNvPr>
          <p:cNvSpPr/>
          <p:nvPr/>
        </p:nvSpPr>
        <p:spPr>
          <a:xfrm>
            <a:off x="838201" y="1690688"/>
            <a:ext cx="7419974"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Design Contentiously &amp; Read Critically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 Axes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sym typeface="Wingdings" pitchFamily="2" charset="2"/>
              </a:rPr>
              <a:t>	</a:t>
            </a: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Picture 3" descr="Chart, bar chart&#10;&#10;Description automatically generated">
            <a:extLst>
              <a:ext uri="{FF2B5EF4-FFF2-40B4-BE49-F238E27FC236}">
                <a16:creationId xmlns:a16="http://schemas.microsoft.com/office/drawing/2014/main" id="{6123D0B3-5085-1644-8C14-A6DC2DA8166B}"/>
              </a:ext>
            </a:extLst>
          </p:cNvPr>
          <p:cNvPicPr>
            <a:picLocks noChangeAspect="1"/>
          </p:cNvPicPr>
          <p:nvPr/>
        </p:nvPicPr>
        <p:blipFill>
          <a:blip r:embed="rId4"/>
          <a:stretch>
            <a:fillRect/>
          </a:stretch>
        </p:blipFill>
        <p:spPr>
          <a:xfrm>
            <a:off x="6036790" y="3052927"/>
            <a:ext cx="3103368" cy="2415357"/>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B6ACE277-17CD-6442-8713-1BEBE57679E8}"/>
              </a:ext>
            </a:extLst>
          </p:cNvPr>
          <p:cNvPicPr>
            <a:picLocks noChangeAspect="1"/>
          </p:cNvPicPr>
          <p:nvPr/>
        </p:nvPicPr>
        <p:blipFill>
          <a:blip r:embed="rId5"/>
          <a:stretch>
            <a:fillRect/>
          </a:stretch>
        </p:blipFill>
        <p:spPr>
          <a:xfrm>
            <a:off x="3065385" y="3052927"/>
            <a:ext cx="3055958" cy="2376321"/>
          </a:xfrm>
          <a:prstGeom prst="rect">
            <a:avLst/>
          </a:prstGeom>
        </p:spPr>
      </p:pic>
      <p:pic>
        <p:nvPicPr>
          <p:cNvPr id="10" name="Picture 9" descr="Chart, bar chart&#10;&#10;Description automatically generated">
            <a:extLst>
              <a:ext uri="{FF2B5EF4-FFF2-40B4-BE49-F238E27FC236}">
                <a16:creationId xmlns:a16="http://schemas.microsoft.com/office/drawing/2014/main" id="{EFDAB9AE-C259-1B4E-A978-3D470579633B}"/>
              </a:ext>
            </a:extLst>
          </p:cNvPr>
          <p:cNvPicPr>
            <a:picLocks noChangeAspect="1"/>
          </p:cNvPicPr>
          <p:nvPr/>
        </p:nvPicPr>
        <p:blipFill>
          <a:blip r:embed="rId6"/>
          <a:stretch>
            <a:fillRect/>
          </a:stretch>
        </p:blipFill>
        <p:spPr>
          <a:xfrm>
            <a:off x="9015665" y="3052928"/>
            <a:ext cx="3103367" cy="2376322"/>
          </a:xfrm>
          <a:prstGeom prst="rect">
            <a:avLst/>
          </a:prstGeom>
        </p:spPr>
      </p:pic>
      <p:pic>
        <p:nvPicPr>
          <p:cNvPr id="19" name="Picture 18" descr="Chart, bar chart, histogram&#10;&#10;Description automatically generated">
            <a:extLst>
              <a:ext uri="{FF2B5EF4-FFF2-40B4-BE49-F238E27FC236}">
                <a16:creationId xmlns:a16="http://schemas.microsoft.com/office/drawing/2014/main" id="{71E8AEDB-C763-3B49-93A8-CB67F96FE182}"/>
              </a:ext>
            </a:extLst>
          </p:cNvPr>
          <p:cNvPicPr>
            <a:picLocks noChangeAspect="1"/>
          </p:cNvPicPr>
          <p:nvPr/>
        </p:nvPicPr>
        <p:blipFill>
          <a:blip r:embed="rId7"/>
          <a:stretch>
            <a:fillRect/>
          </a:stretch>
        </p:blipFill>
        <p:spPr>
          <a:xfrm>
            <a:off x="1673" y="3016250"/>
            <a:ext cx="3118734" cy="2411493"/>
          </a:xfrm>
          <a:prstGeom prst="rect">
            <a:avLst/>
          </a:prstGeom>
        </p:spPr>
      </p:pic>
    </p:spTree>
    <p:extLst>
      <p:ext uri="{BB962C8B-B14F-4D97-AF65-F5344CB8AC3E}">
        <p14:creationId xmlns:p14="http://schemas.microsoft.com/office/powerpoint/2010/main" val="2907926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66845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838200" y="1691124"/>
            <a:ext cx="434104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p:txBody>
      </p:sp>
    </p:spTree>
    <p:extLst>
      <p:ext uri="{BB962C8B-B14F-4D97-AF65-F5344CB8AC3E}">
        <p14:creationId xmlns:p14="http://schemas.microsoft.com/office/powerpoint/2010/main" val="1054977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5" name="Picture 4" descr="Chart, bar chart, waterfall chart&#10;&#10;Description automatically generated">
            <a:extLst>
              <a:ext uri="{FF2B5EF4-FFF2-40B4-BE49-F238E27FC236}">
                <a16:creationId xmlns:a16="http://schemas.microsoft.com/office/drawing/2014/main" id="{C3DE6FFD-9AE8-EA44-9DC1-E0697795FE15}"/>
              </a:ext>
            </a:extLst>
          </p:cNvPr>
          <p:cNvPicPr>
            <a:picLocks noChangeAspect="1"/>
          </p:cNvPicPr>
          <p:nvPr/>
        </p:nvPicPr>
        <p:blipFill>
          <a:blip r:embed="rId3"/>
          <a:stretch>
            <a:fillRect/>
          </a:stretch>
        </p:blipFill>
        <p:spPr>
          <a:xfrm>
            <a:off x="6684579" y="1862496"/>
            <a:ext cx="4669221" cy="4662718"/>
          </a:xfrm>
          <a:prstGeom prst="rect">
            <a:avLst/>
          </a:prstGeom>
        </p:spPr>
      </p:pic>
      <p:sp>
        <p:nvSpPr>
          <p:cNvPr id="6" name="Rectangle 5">
            <a:extLst>
              <a:ext uri="{FF2B5EF4-FFF2-40B4-BE49-F238E27FC236}">
                <a16:creationId xmlns:a16="http://schemas.microsoft.com/office/drawing/2014/main" id="{22F8EFDD-5B01-464E-9859-CADCA4BB04B1}"/>
              </a:ext>
            </a:extLst>
          </p:cNvPr>
          <p:cNvSpPr/>
          <p:nvPr/>
        </p:nvSpPr>
        <p:spPr>
          <a:xfrm>
            <a:off x="838200" y="1691124"/>
            <a:ext cx="4341043" cy="3970318"/>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Re-design the chart (you can add more data if you want)</a:t>
            </a:r>
          </a:p>
        </p:txBody>
      </p:sp>
    </p:spTree>
    <p:extLst>
      <p:ext uri="{BB962C8B-B14F-4D97-AF65-F5344CB8AC3E}">
        <p14:creationId xmlns:p14="http://schemas.microsoft.com/office/powerpoint/2010/main" val="2777079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1690688"/>
            <a:ext cx="5253387" cy="4331740"/>
          </a:xfrm>
          <a:prstGeom prst="rect">
            <a:avLst/>
          </a:prstGeom>
        </p:spPr>
      </p:pic>
      <p:sp>
        <p:nvSpPr>
          <p:cNvPr id="7" name="Rectangle 6">
            <a:extLst>
              <a:ext uri="{FF2B5EF4-FFF2-40B4-BE49-F238E27FC236}">
                <a16:creationId xmlns:a16="http://schemas.microsoft.com/office/drawing/2014/main" id="{B0162C42-2D3D-7441-B8AC-69E0384DCBB7}"/>
              </a:ext>
            </a:extLst>
          </p:cNvPr>
          <p:cNvSpPr/>
          <p:nvPr/>
        </p:nvSpPr>
        <p:spPr>
          <a:xfrm>
            <a:off x="838200" y="1691124"/>
            <a:ext cx="4341043" cy="175432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p:txBody>
      </p:sp>
    </p:spTree>
    <p:extLst>
      <p:ext uri="{BB962C8B-B14F-4D97-AF65-F5344CB8AC3E}">
        <p14:creationId xmlns:p14="http://schemas.microsoft.com/office/powerpoint/2010/main" val="798219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1"/>
          </a:solidFill>
        </p:spPr>
        <p:txBody>
          <a:bodyPr vert="horz" lIns="91440" tIns="45720" rIns="91440" bIns="45720" rtlCol="0" anchor="ctr">
            <a:normAutofit/>
          </a:bodyPr>
          <a:lstStyle/>
          <a:p>
            <a:r>
              <a:rPr lang="en-US" dirty="0">
                <a:solidFill>
                  <a:schemeClr val="bg1"/>
                </a:solidFill>
              </a:rPr>
              <a:t>Let’s practice</a:t>
            </a:r>
          </a:p>
        </p:txBody>
      </p:sp>
      <p:sp>
        <p:nvSpPr>
          <p:cNvPr id="4" name="TextBox 3">
            <a:extLst>
              <a:ext uri="{FF2B5EF4-FFF2-40B4-BE49-F238E27FC236}">
                <a16:creationId xmlns:a16="http://schemas.microsoft.com/office/drawing/2014/main" id="{EF596EB0-0E0D-B541-AF69-AF9A619C2CA6}"/>
              </a:ext>
            </a:extLst>
          </p:cNvPr>
          <p:cNvSpPr txBox="1"/>
          <p:nvPr/>
        </p:nvSpPr>
        <p:spPr>
          <a:xfrm>
            <a:off x="350043" y="6308209"/>
            <a:ext cx="61007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www.vislies.org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/2017/gallery/</a:t>
            </a:r>
          </a:p>
        </p:txBody>
      </p:sp>
      <p:pic>
        <p:nvPicPr>
          <p:cNvPr id="6" name="Picture 5">
            <a:extLst>
              <a:ext uri="{FF2B5EF4-FFF2-40B4-BE49-F238E27FC236}">
                <a16:creationId xmlns:a16="http://schemas.microsoft.com/office/drawing/2014/main" id="{12ACEEEB-FDFD-B241-A042-12CC21888E7B}"/>
              </a:ext>
            </a:extLst>
          </p:cNvPr>
          <p:cNvPicPr>
            <a:picLocks noChangeAspect="1"/>
          </p:cNvPicPr>
          <p:nvPr/>
        </p:nvPicPr>
        <p:blipFill>
          <a:blip r:embed="rId3"/>
          <a:stretch>
            <a:fillRect/>
          </a:stretch>
        </p:blipFill>
        <p:spPr>
          <a:xfrm>
            <a:off x="6096000" y="1690688"/>
            <a:ext cx="5253387" cy="4331740"/>
          </a:xfrm>
          <a:prstGeom prst="rect">
            <a:avLst/>
          </a:prstGeom>
        </p:spPr>
      </p:pic>
      <p:sp>
        <p:nvSpPr>
          <p:cNvPr id="8" name="Rectangle 7">
            <a:extLst>
              <a:ext uri="{FF2B5EF4-FFF2-40B4-BE49-F238E27FC236}">
                <a16:creationId xmlns:a16="http://schemas.microsoft.com/office/drawing/2014/main" id="{E31DC6C2-29D3-164C-B67C-36041DA46969}"/>
              </a:ext>
            </a:extLst>
          </p:cNvPr>
          <p:cNvSpPr/>
          <p:nvPr/>
        </p:nvSpPr>
        <p:spPr>
          <a:xfrm>
            <a:off x="838200" y="1691124"/>
            <a:ext cx="4341043" cy="3970318"/>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Take a critical look at this chart. Notice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rgbClr val="62A39F">
                    <a:lumMod val="50000"/>
                  </a:srgbClr>
                </a:solidFill>
                <a:effectLst>
                  <a:outerShdw blurRad="38100" dist="19050" dir="2700000" algn="tl" rotWithShape="0">
                    <a:prstClr val="black">
                      <a:alpha val="40000"/>
                    </a:prstClr>
                  </a:outerShdw>
                </a:effectLst>
                <a:uLnTx/>
                <a:uFillTx/>
                <a:latin typeface="Calibri" panose="020F0502020204030204"/>
                <a:ea typeface="+mn-ea"/>
                <a:cs typeface="+mn-cs"/>
              </a:rPr>
              <a:t>Re-design the chart (you can add more data if you want)</a:t>
            </a:r>
          </a:p>
        </p:txBody>
      </p:sp>
    </p:spTree>
    <p:extLst>
      <p:ext uri="{BB962C8B-B14F-4D97-AF65-F5344CB8AC3E}">
        <p14:creationId xmlns:p14="http://schemas.microsoft.com/office/powerpoint/2010/main" val="57505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Recall</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r>
              <a:rPr lang="en-US" sz="2800" dirty="0"/>
              <a:t>Visualizations (i.e. visual encodings) are made up of </a:t>
            </a:r>
            <a:r>
              <a:rPr lang="en-US" sz="2800" b="1" dirty="0"/>
              <a:t>marks</a:t>
            </a:r>
            <a:r>
              <a:rPr lang="en-US" sz="2800" dirty="0"/>
              <a:t> and </a:t>
            </a:r>
            <a:r>
              <a:rPr lang="en-US" sz="2800" b="1" dirty="0"/>
              <a:t>channels</a:t>
            </a:r>
            <a:r>
              <a:rPr lang="en-US" sz="2800" dirty="0"/>
              <a:t> </a:t>
            </a:r>
          </a:p>
          <a:p>
            <a:r>
              <a:rPr lang="en-US" sz="2800" dirty="0"/>
              <a:t>We select marks and channels based on goals, data, and </a:t>
            </a:r>
            <a:r>
              <a:rPr lang="en-US" sz="2800" b="1" dirty="0"/>
              <a:t>other principles</a:t>
            </a:r>
          </a:p>
        </p:txBody>
      </p:sp>
      <p:pic>
        <p:nvPicPr>
          <p:cNvPr id="4" name="Picture 3" descr="Graphical user interface&#10;&#10;Description automatically generated">
            <a:extLst>
              <a:ext uri="{FF2B5EF4-FFF2-40B4-BE49-F238E27FC236}">
                <a16:creationId xmlns:a16="http://schemas.microsoft.com/office/drawing/2014/main" id="{98E69301-7390-F042-B0B4-0BA87C2A0D46}"/>
              </a:ext>
            </a:extLst>
          </p:cNvPr>
          <p:cNvPicPr>
            <a:picLocks noChangeAspect="1"/>
          </p:cNvPicPr>
          <p:nvPr/>
        </p:nvPicPr>
        <p:blipFill rotWithShape="1">
          <a:blip r:embed="rId2"/>
          <a:srcRect l="12522" t="10951" r="11235" b="30423"/>
          <a:stretch/>
        </p:blipFill>
        <p:spPr>
          <a:xfrm>
            <a:off x="3511826" y="3668106"/>
            <a:ext cx="2584174" cy="1497496"/>
          </a:xfrm>
          <a:prstGeom prst="rect">
            <a:avLst/>
          </a:prstGeom>
        </p:spPr>
      </p:pic>
      <p:sp>
        <p:nvSpPr>
          <p:cNvPr id="8" name="Rectangle 7">
            <a:extLst>
              <a:ext uri="{FF2B5EF4-FFF2-40B4-BE49-F238E27FC236}">
                <a16:creationId xmlns:a16="http://schemas.microsoft.com/office/drawing/2014/main" id="{7F6A981E-3A01-4A1C-B2F8-3C69CD431221}"/>
              </a:ext>
            </a:extLst>
          </p:cNvPr>
          <p:cNvSpPr/>
          <p:nvPr/>
        </p:nvSpPr>
        <p:spPr>
          <a:xfrm>
            <a:off x="4239496" y="3144886"/>
            <a:ext cx="1128835" cy="523220"/>
          </a:xfrm>
          <a:prstGeom prst="rect">
            <a:avLst/>
          </a:prstGeom>
          <a:noFill/>
        </p:spPr>
        <p:txBody>
          <a:bodyPr wrap="none" lIns="91440" tIns="45720" rIns="91440" bIns="45720">
            <a:spAutoFit/>
          </a:bodyPr>
          <a:lstStyle/>
          <a:p>
            <a:pPr algn="ctr"/>
            <a:r>
              <a:rPr lang="en-US" sz="2800" dirty="0">
                <a:ln w="0"/>
                <a:solidFill>
                  <a:schemeClr val="accent4">
                    <a:lumMod val="50000"/>
                  </a:schemeClr>
                </a:solidFill>
                <a:effectLst>
                  <a:outerShdw blurRad="38100" dist="25400" dir="5400000" algn="ctr" rotWithShape="0">
                    <a:srgbClr val="6E747A">
                      <a:alpha val="43000"/>
                    </a:srgbClr>
                  </a:outerShdw>
                </a:effectLst>
              </a:rPr>
              <a:t>Marks</a:t>
            </a:r>
          </a:p>
        </p:txBody>
      </p:sp>
      <p:sp>
        <p:nvSpPr>
          <p:cNvPr id="9" name="Rectangle 8">
            <a:extLst>
              <a:ext uri="{FF2B5EF4-FFF2-40B4-BE49-F238E27FC236}">
                <a16:creationId xmlns:a16="http://schemas.microsoft.com/office/drawing/2014/main" id="{0D3B5BB0-5C55-C1E6-2117-1BD14E8FEB57}"/>
              </a:ext>
            </a:extLst>
          </p:cNvPr>
          <p:cNvSpPr/>
          <p:nvPr/>
        </p:nvSpPr>
        <p:spPr>
          <a:xfrm>
            <a:off x="8358668" y="2815099"/>
            <a:ext cx="1548822" cy="523220"/>
          </a:xfrm>
          <a:prstGeom prst="rect">
            <a:avLst/>
          </a:prstGeom>
          <a:noFill/>
        </p:spPr>
        <p:txBody>
          <a:bodyPr wrap="none" lIns="91440" tIns="45720" rIns="91440" bIns="45720">
            <a:spAutoFit/>
          </a:bodyPr>
          <a:lstStyle/>
          <a:p>
            <a:pPr algn="ctr"/>
            <a:r>
              <a:rPr lang="en-US" sz="2800" dirty="0">
                <a:ln w="0"/>
                <a:solidFill>
                  <a:schemeClr val="accent4">
                    <a:lumMod val="50000"/>
                  </a:schemeClr>
                </a:solidFill>
                <a:effectLst>
                  <a:outerShdw blurRad="38100" dist="25400" dir="5400000" algn="ctr" rotWithShape="0">
                    <a:srgbClr val="6E747A">
                      <a:alpha val="43000"/>
                    </a:srgbClr>
                  </a:outerShdw>
                </a:effectLst>
              </a:rPr>
              <a:t>Channels</a:t>
            </a:r>
          </a:p>
        </p:txBody>
      </p:sp>
      <p:pic>
        <p:nvPicPr>
          <p:cNvPr id="12" name="Picture 11" descr="A screenshot of a computer&#10;&#10;Description automatically generated">
            <a:extLst>
              <a:ext uri="{FF2B5EF4-FFF2-40B4-BE49-F238E27FC236}">
                <a16:creationId xmlns:a16="http://schemas.microsoft.com/office/drawing/2014/main" id="{428EA284-A2BE-5195-44A3-4D861580F44A}"/>
              </a:ext>
            </a:extLst>
          </p:cNvPr>
          <p:cNvPicPr>
            <a:picLocks noChangeAspect="1"/>
          </p:cNvPicPr>
          <p:nvPr/>
        </p:nvPicPr>
        <p:blipFill>
          <a:blip r:embed="rId3"/>
          <a:stretch>
            <a:fillRect/>
          </a:stretch>
        </p:blipFill>
        <p:spPr>
          <a:xfrm>
            <a:off x="6268474" y="3338319"/>
            <a:ext cx="5923526" cy="3203160"/>
          </a:xfrm>
          <a:prstGeom prst="rect">
            <a:avLst/>
          </a:prstGeom>
        </p:spPr>
      </p:pic>
    </p:spTree>
    <p:extLst>
      <p:ext uri="{BB962C8B-B14F-4D97-AF65-F5344CB8AC3E}">
        <p14:creationId xmlns:p14="http://schemas.microsoft.com/office/powerpoint/2010/main" val="57600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t>
            </a:r>
            <a:r>
              <a:rPr lang="en-US" sz="2800" b="1" i="1" dirty="0"/>
              <a:t>all the facts </a:t>
            </a:r>
            <a:r>
              <a:rPr lang="en-US" sz="2800" i="1" dirty="0"/>
              <a:t>and only the facts </a:t>
            </a:r>
          </a:p>
          <a:p>
            <a:pPr marL="0" indent="0">
              <a:buNone/>
            </a:pPr>
            <a:endParaRPr lang="en-US" sz="2800" dirty="0"/>
          </a:p>
        </p:txBody>
      </p:sp>
      <p:sp>
        <p:nvSpPr>
          <p:cNvPr id="31" name="object 3">
            <a:extLst>
              <a:ext uri="{FF2B5EF4-FFF2-40B4-BE49-F238E27FC236}">
                <a16:creationId xmlns:a16="http://schemas.microsoft.com/office/drawing/2014/main" id="{CF026A47-03E9-9823-E5DD-11A75617A467}"/>
              </a:ext>
            </a:extLst>
          </p:cNvPr>
          <p:cNvSpPr txBox="1"/>
          <p:nvPr/>
        </p:nvSpPr>
        <p:spPr>
          <a:xfrm>
            <a:off x="9210260" y="6539540"/>
            <a:ext cx="3180522" cy="208390"/>
          </a:xfrm>
          <a:prstGeom prst="rect">
            <a:avLst/>
          </a:prstGeom>
        </p:spPr>
        <p:txBody>
          <a:bodyPr vert="horz" wrap="square" lIns="0" tIns="12700" rIns="0" bIns="0" rtlCol="0">
            <a:spAutoFit/>
          </a:bodyPr>
          <a:lstStyle/>
          <a:p>
            <a:pPr marR="5080">
              <a:lnSpc>
                <a:spcPts val="1415"/>
              </a:lnSpc>
              <a:spcBef>
                <a:spcPts val="100"/>
              </a:spcBef>
            </a:pPr>
            <a:r>
              <a:rPr lang="en-US" dirty="0"/>
              <a:t>Fig. Courtesy of M </a:t>
            </a:r>
            <a:r>
              <a:rPr lang="en-US" dirty="0" err="1"/>
              <a:t>Krzywinski</a:t>
            </a:r>
            <a:endParaRPr lang="en-US" dirty="0"/>
          </a:p>
        </p:txBody>
      </p:sp>
      <p:pic>
        <p:nvPicPr>
          <p:cNvPr id="46" name="Picture 45">
            <a:extLst>
              <a:ext uri="{FF2B5EF4-FFF2-40B4-BE49-F238E27FC236}">
                <a16:creationId xmlns:a16="http://schemas.microsoft.com/office/drawing/2014/main" id="{115CD4BF-87B8-77B0-D117-8276483106D1}"/>
              </a:ext>
            </a:extLst>
          </p:cNvPr>
          <p:cNvPicPr>
            <a:picLocks noChangeAspect="1"/>
          </p:cNvPicPr>
          <p:nvPr/>
        </p:nvPicPr>
        <p:blipFill>
          <a:blip r:embed="rId2"/>
          <a:stretch>
            <a:fillRect/>
          </a:stretch>
        </p:blipFill>
        <p:spPr>
          <a:xfrm>
            <a:off x="3589302" y="2067339"/>
            <a:ext cx="8139423" cy="3012153"/>
          </a:xfrm>
          <a:prstGeom prst="rect">
            <a:avLst/>
          </a:prstGeom>
        </p:spPr>
      </p:pic>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10556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data is in the top chart and not in the bottom chart?</a:t>
            </a:r>
          </a:p>
        </p:txBody>
      </p:sp>
    </p:spTree>
    <p:extLst>
      <p:ext uri="{BB962C8B-B14F-4D97-AF65-F5344CB8AC3E}">
        <p14:creationId xmlns:p14="http://schemas.microsoft.com/office/powerpoint/2010/main" val="2543587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t>
            </a:r>
            <a:r>
              <a:rPr lang="en-US" sz="2800" b="1" i="1" dirty="0"/>
              <a:t>all the facts </a:t>
            </a:r>
            <a:r>
              <a:rPr lang="en-US" sz="2800" i="1" dirty="0"/>
              <a:t>and only the facts </a:t>
            </a:r>
          </a:p>
          <a:p>
            <a:pPr marL="0" indent="0">
              <a:buNone/>
            </a:pPr>
            <a:endParaRPr lang="en-US" sz="2800" dirty="0"/>
          </a:p>
        </p:txBody>
      </p:sp>
      <p:sp>
        <p:nvSpPr>
          <p:cNvPr id="31" name="object 3">
            <a:extLst>
              <a:ext uri="{FF2B5EF4-FFF2-40B4-BE49-F238E27FC236}">
                <a16:creationId xmlns:a16="http://schemas.microsoft.com/office/drawing/2014/main" id="{CF026A47-03E9-9823-E5DD-11A75617A467}"/>
              </a:ext>
            </a:extLst>
          </p:cNvPr>
          <p:cNvSpPr txBox="1"/>
          <p:nvPr/>
        </p:nvSpPr>
        <p:spPr>
          <a:xfrm>
            <a:off x="9210260" y="6539540"/>
            <a:ext cx="3180522" cy="208390"/>
          </a:xfrm>
          <a:prstGeom prst="rect">
            <a:avLst/>
          </a:prstGeom>
        </p:spPr>
        <p:txBody>
          <a:bodyPr vert="horz" wrap="square" lIns="0" tIns="12700" rIns="0" bIns="0" rtlCol="0">
            <a:spAutoFit/>
          </a:bodyPr>
          <a:lstStyle/>
          <a:p>
            <a:pPr marR="5080">
              <a:lnSpc>
                <a:spcPts val="1415"/>
              </a:lnSpc>
              <a:spcBef>
                <a:spcPts val="100"/>
              </a:spcBef>
            </a:pPr>
            <a:r>
              <a:rPr lang="en-US" dirty="0"/>
              <a:t>Fig. Courtesy of M </a:t>
            </a:r>
            <a:r>
              <a:rPr lang="en-US" dirty="0" err="1"/>
              <a:t>Krzywinski</a:t>
            </a:r>
            <a:endParaRPr lang="en-US" dirty="0"/>
          </a:p>
        </p:txBody>
      </p:sp>
      <p:pic>
        <p:nvPicPr>
          <p:cNvPr id="46" name="Picture 45">
            <a:extLst>
              <a:ext uri="{FF2B5EF4-FFF2-40B4-BE49-F238E27FC236}">
                <a16:creationId xmlns:a16="http://schemas.microsoft.com/office/drawing/2014/main" id="{115CD4BF-87B8-77B0-D117-8276483106D1}"/>
              </a:ext>
            </a:extLst>
          </p:cNvPr>
          <p:cNvPicPr>
            <a:picLocks noChangeAspect="1"/>
          </p:cNvPicPr>
          <p:nvPr/>
        </p:nvPicPr>
        <p:blipFill>
          <a:blip r:embed="rId2"/>
          <a:stretch>
            <a:fillRect/>
          </a:stretch>
        </p:blipFill>
        <p:spPr>
          <a:xfrm>
            <a:off x="3589302" y="2067339"/>
            <a:ext cx="8139423" cy="3012153"/>
          </a:xfrm>
          <a:prstGeom prst="rect">
            <a:avLst/>
          </a:prstGeom>
        </p:spPr>
      </p:pic>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10556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data is in the top chart and not in the bottom chart?</a:t>
            </a:r>
          </a:p>
        </p:txBody>
      </p:sp>
      <p:sp>
        <p:nvSpPr>
          <p:cNvPr id="4" name="Frame 3">
            <a:extLst>
              <a:ext uri="{FF2B5EF4-FFF2-40B4-BE49-F238E27FC236}">
                <a16:creationId xmlns:a16="http://schemas.microsoft.com/office/drawing/2014/main" id="{407E32DA-D3D3-3EFD-6AEF-AB62DE2A8423}"/>
              </a:ext>
            </a:extLst>
          </p:cNvPr>
          <p:cNvSpPr/>
          <p:nvPr/>
        </p:nvSpPr>
        <p:spPr>
          <a:xfrm>
            <a:off x="4479235" y="2067339"/>
            <a:ext cx="887895" cy="1484244"/>
          </a:xfrm>
          <a:prstGeom prst="frame">
            <a:avLst>
              <a:gd name="adj1" fmla="val 730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8011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a:t>
            </a:r>
            <a:r>
              <a:rPr lang="en-US" sz="2800" b="1" i="1" dirty="0"/>
              <a:t>only the facts </a:t>
            </a:r>
          </a:p>
          <a:p>
            <a:pPr marL="0" indent="0">
              <a:buNone/>
            </a:pPr>
            <a:endParaRPr lang="en-US" sz="2800" dirty="0"/>
          </a:p>
        </p:txBody>
      </p:sp>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“extra” data is included in this visualization?</a:t>
            </a:r>
          </a:p>
        </p:txBody>
      </p:sp>
      <p:pic>
        <p:nvPicPr>
          <p:cNvPr id="6" name="Picture 5" descr="Chart, bar chart&#10;&#10;Description automatically generated">
            <a:extLst>
              <a:ext uri="{FF2B5EF4-FFF2-40B4-BE49-F238E27FC236}">
                <a16:creationId xmlns:a16="http://schemas.microsoft.com/office/drawing/2014/main" id="{37FA9E5E-0F23-FB13-F5BD-0797BE919401}"/>
              </a:ext>
            </a:extLst>
          </p:cNvPr>
          <p:cNvPicPr>
            <a:picLocks noChangeAspect="1"/>
          </p:cNvPicPr>
          <p:nvPr/>
        </p:nvPicPr>
        <p:blipFill>
          <a:blip r:embed="rId2"/>
          <a:stretch>
            <a:fillRect/>
          </a:stretch>
        </p:blipFill>
        <p:spPr>
          <a:xfrm>
            <a:off x="4592616" y="1882521"/>
            <a:ext cx="5868504" cy="3083813"/>
          </a:xfrm>
          <a:prstGeom prst="rect">
            <a:avLst/>
          </a:prstGeom>
        </p:spPr>
      </p:pic>
    </p:spTree>
    <p:extLst>
      <p:ext uri="{BB962C8B-B14F-4D97-AF65-F5344CB8AC3E}">
        <p14:creationId xmlns:p14="http://schemas.microsoft.com/office/powerpoint/2010/main" val="1587566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a:t>
            </a:r>
            <a:r>
              <a:rPr lang="en-US" sz="2800" b="1" i="1" dirty="0"/>
              <a:t>only the facts </a:t>
            </a:r>
          </a:p>
          <a:p>
            <a:pPr marL="0" indent="0">
              <a:buNone/>
            </a:pPr>
            <a:endParaRPr lang="en-US" sz="2800" dirty="0"/>
          </a:p>
        </p:txBody>
      </p:sp>
      <p:sp>
        <p:nvSpPr>
          <p:cNvPr id="47" name="TextBox 46">
            <a:extLst>
              <a:ext uri="{FF2B5EF4-FFF2-40B4-BE49-F238E27FC236}">
                <a16:creationId xmlns:a16="http://schemas.microsoft.com/office/drawing/2014/main" id="{54179896-689C-379D-854A-EE760EEC25C2}"/>
              </a:ext>
            </a:extLst>
          </p:cNvPr>
          <p:cNvSpPr txBox="1"/>
          <p:nvPr/>
        </p:nvSpPr>
        <p:spPr>
          <a:xfrm>
            <a:off x="3687505" y="5069009"/>
            <a:ext cx="8041220"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“extra facts” are included in this visualization?</a:t>
            </a:r>
          </a:p>
        </p:txBody>
      </p:sp>
      <p:pic>
        <p:nvPicPr>
          <p:cNvPr id="6" name="Picture 5" descr="Chart, bar chart&#10;&#10;Description automatically generated">
            <a:extLst>
              <a:ext uri="{FF2B5EF4-FFF2-40B4-BE49-F238E27FC236}">
                <a16:creationId xmlns:a16="http://schemas.microsoft.com/office/drawing/2014/main" id="{37FA9E5E-0F23-FB13-F5BD-0797BE919401}"/>
              </a:ext>
            </a:extLst>
          </p:cNvPr>
          <p:cNvPicPr>
            <a:picLocks noChangeAspect="1"/>
          </p:cNvPicPr>
          <p:nvPr/>
        </p:nvPicPr>
        <p:blipFill>
          <a:blip r:embed="rId2"/>
          <a:stretch>
            <a:fillRect/>
          </a:stretch>
        </p:blipFill>
        <p:spPr>
          <a:xfrm>
            <a:off x="4592616" y="1882521"/>
            <a:ext cx="5868504" cy="3083813"/>
          </a:xfrm>
          <a:prstGeom prst="rect">
            <a:avLst/>
          </a:prstGeom>
        </p:spPr>
      </p:pic>
      <p:sp>
        <p:nvSpPr>
          <p:cNvPr id="7" name="Frame 6">
            <a:extLst>
              <a:ext uri="{FF2B5EF4-FFF2-40B4-BE49-F238E27FC236}">
                <a16:creationId xmlns:a16="http://schemas.microsoft.com/office/drawing/2014/main" id="{2EC64328-90D3-00DC-9EE0-DD128021FC71}"/>
              </a:ext>
            </a:extLst>
          </p:cNvPr>
          <p:cNvSpPr/>
          <p:nvPr/>
        </p:nvSpPr>
        <p:spPr>
          <a:xfrm>
            <a:off x="5380382" y="2266122"/>
            <a:ext cx="4200940" cy="2126519"/>
          </a:xfrm>
          <a:prstGeom prst="frame">
            <a:avLst>
              <a:gd name="adj1" fmla="val 356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486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Mapping Data </a:t>
            </a:r>
            <a:r>
              <a:rPr lang="en-US" dirty="0">
                <a:sym typeface="Wingdings" pitchFamily="2" charset="2"/>
              </a:rPr>
              <a:t> Visuals </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2800" dirty="0"/>
              <a:t>Principle 1: Expressiveness</a:t>
            </a:r>
          </a:p>
          <a:p>
            <a:pPr marL="0" indent="0">
              <a:buNone/>
            </a:pPr>
            <a:r>
              <a:rPr lang="en-US" sz="2800" i="1" dirty="0"/>
              <a:t>Encode all the facts and only the facts </a:t>
            </a:r>
          </a:p>
          <a:p>
            <a:pPr marL="0" indent="0">
              <a:buNone/>
            </a:pPr>
            <a:endParaRPr lang="en-US" sz="2800" dirty="0"/>
          </a:p>
        </p:txBody>
      </p:sp>
      <p:pic>
        <p:nvPicPr>
          <p:cNvPr id="5" name="Picture 4" descr="Map&#10;&#10;Description automatically generated">
            <a:extLst>
              <a:ext uri="{FF2B5EF4-FFF2-40B4-BE49-F238E27FC236}">
                <a16:creationId xmlns:a16="http://schemas.microsoft.com/office/drawing/2014/main" id="{BE263477-104F-5DF6-0F14-D45CCB0E6259}"/>
              </a:ext>
            </a:extLst>
          </p:cNvPr>
          <p:cNvPicPr>
            <a:picLocks noChangeAspect="1"/>
          </p:cNvPicPr>
          <p:nvPr/>
        </p:nvPicPr>
        <p:blipFill>
          <a:blip r:embed="rId2"/>
          <a:stretch>
            <a:fillRect/>
          </a:stretch>
        </p:blipFill>
        <p:spPr>
          <a:xfrm>
            <a:off x="4374318" y="1828800"/>
            <a:ext cx="5963223" cy="4732152"/>
          </a:xfrm>
          <a:prstGeom prst="rect">
            <a:avLst/>
          </a:prstGeom>
        </p:spPr>
      </p:pic>
      <p:sp>
        <p:nvSpPr>
          <p:cNvPr id="47" name="TextBox 46">
            <a:extLst>
              <a:ext uri="{FF2B5EF4-FFF2-40B4-BE49-F238E27FC236}">
                <a16:creationId xmlns:a16="http://schemas.microsoft.com/office/drawing/2014/main" id="{54179896-689C-379D-854A-EE760EEC25C2}"/>
              </a:ext>
            </a:extLst>
          </p:cNvPr>
          <p:cNvSpPr txBox="1"/>
          <p:nvPr/>
        </p:nvSpPr>
        <p:spPr>
          <a:xfrm>
            <a:off x="3714009" y="6151090"/>
            <a:ext cx="6198617" cy="57888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solidFill>
                  <a:schemeClr val="bg1"/>
                </a:solidFill>
              </a:rPr>
              <a:t>What is wrong with this visualization?</a:t>
            </a:r>
          </a:p>
        </p:txBody>
      </p:sp>
      <p:sp>
        <p:nvSpPr>
          <p:cNvPr id="8" name="TextBox 7">
            <a:extLst>
              <a:ext uri="{FF2B5EF4-FFF2-40B4-BE49-F238E27FC236}">
                <a16:creationId xmlns:a16="http://schemas.microsoft.com/office/drawing/2014/main" id="{B90EBEDF-7691-3447-FDB5-EC613803C0E7}"/>
              </a:ext>
            </a:extLst>
          </p:cNvPr>
          <p:cNvSpPr txBox="1"/>
          <p:nvPr/>
        </p:nvSpPr>
        <p:spPr>
          <a:xfrm>
            <a:off x="9912626" y="6151090"/>
            <a:ext cx="2319130" cy="646331"/>
          </a:xfrm>
          <a:prstGeom prst="rect">
            <a:avLst/>
          </a:prstGeom>
          <a:noFill/>
        </p:spPr>
        <p:txBody>
          <a:bodyPr wrap="square">
            <a:spAutoFit/>
          </a:bodyPr>
          <a:lstStyle/>
          <a:p>
            <a:r>
              <a:rPr lang="en-US" sz="1200" dirty="0"/>
              <a:t>https://</a:t>
            </a:r>
            <a:r>
              <a:rPr lang="en-US" sz="1200" dirty="0" err="1"/>
              <a:t>www.nytimes.com</a:t>
            </a:r>
            <a:r>
              <a:rPr lang="en-US" sz="1200" dirty="0"/>
              <a:t>/interactive/2020/11/03/us/elections/results-</a:t>
            </a:r>
            <a:r>
              <a:rPr lang="en-US" sz="1200" dirty="0" err="1"/>
              <a:t>president.html</a:t>
            </a:r>
            <a:endParaRPr lang="en-US" sz="1200" dirty="0"/>
          </a:p>
        </p:txBody>
      </p:sp>
    </p:spTree>
    <p:extLst>
      <p:ext uri="{BB962C8B-B14F-4D97-AF65-F5344CB8AC3E}">
        <p14:creationId xmlns:p14="http://schemas.microsoft.com/office/powerpoint/2010/main" val="24202854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Custom 1">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356</TotalTime>
  <Words>1989</Words>
  <Application>Microsoft Macintosh PowerPoint</Application>
  <PresentationFormat>Widescreen</PresentationFormat>
  <Paragraphs>236</Paragraphs>
  <Slides>36</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Calibri Light</vt:lpstr>
      <vt:lpstr>Corbel</vt:lpstr>
      <vt:lpstr>Gill Sans</vt:lpstr>
      <vt:lpstr>Wingdings 2</vt:lpstr>
      <vt:lpstr>Frame</vt:lpstr>
      <vt:lpstr>Office Theme</vt:lpstr>
      <vt:lpstr>Data Science for Everyone – Visualization Pt 2</vt:lpstr>
      <vt:lpstr>Plan for Today</vt:lpstr>
      <vt:lpstr>Visualization Guiding Principles</vt:lpstr>
      <vt:lpstr>Recall</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Mapping Data  Visuals </vt:lpstr>
      <vt:lpstr>Responsible Creation and Consumption of Vis</vt:lpstr>
      <vt:lpstr>How to visualize data?</vt:lpstr>
      <vt:lpstr>How to visualize data?</vt:lpstr>
      <vt:lpstr>How to visualize data?</vt:lpstr>
      <vt:lpstr>How to visualize data?</vt:lpstr>
      <vt:lpstr>  Bar charts</vt:lpstr>
      <vt:lpstr>  Line charts</vt:lpstr>
      <vt:lpstr>Avoiding Bias and Trickery</vt:lpstr>
      <vt:lpstr>How do we avoid bias &amp; trickery? </vt:lpstr>
      <vt:lpstr>How do we avoid bias &amp; trickery? </vt:lpstr>
      <vt:lpstr>How do we avoid bias &amp; trickery? </vt:lpstr>
      <vt:lpstr>How do we avoid bias &amp; trickery? </vt:lpstr>
      <vt:lpstr>How do we avoid bias &amp; trickery? </vt:lpstr>
      <vt:lpstr>Let’s practice</vt:lpstr>
      <vt:lpstr>Let’s practice</vt:lpstr>
      <vt:lpstr>Let’s practice</vt:lpstr>
      <vt:lpstr>Let’s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17</cp:revision>
  <dcterms:created xsi:type="dcterms:W3CDTF">2023-08-03T18:49:17Z</dcterms:created>
  <dcterms:modified xsi:type="dcterms:W3CDTF">2023-09-13T13:04:45Z</dcterms:modified>
</cp:coreProperties>
</file>